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2" r:id="rId2"/>
    <p:sldId id="299" r:id="rId3"/>
    <p:sldId id="273" r:id="rId4"/>
    <p:sldId id="274" r:id="rId5"/>
    <p:sldId id="288"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9" r:id="rId19"/>
    <p:sldId id="287" r:id="rId20"/>
    <p:sldId id="290" r:id="rId21"/>
    <p:sldId id="291" r:id="rId22"/>
    <p:sldId id="292" r:id="rId23"/>
    <p:sldId id="293" r:id="rId24"/>
    <p:sldId id="294" r:id="rId25"/>
    <p:sldId id="295" r:id="rId26"/>
    <p:sldId id="297" r:id="rId27"/>
    <p:sldId id="298" r:id="rId28"/>
    <p:sldId id="29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86792" autoAdjust="0"/>
  </p:normalViewPr>
  <p:slideViewPr>
    <p:cSldViewPr snapToGrid="0">
      <p:cViewPr varScale="1">
        <p:scale>
          <a:sx n="70" d="100"/>
          <a:sy n="70"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79CF8-8EBD-4FCD-950B-9CB5355F7C65}" type="datetimeFigureOut">
              <a:rPr lang="en-US" smtClean="0"/>
              <a:t>10/16/2023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92C76D-B9CF-4C9C-BB48-0CB424088DAF}" type="slidenum">
              <a:rPr lang="en-US" smtClean="0"/>
              <a:t>‹Nº›</a:t>
            </a:fld>
            <a:endParaRPr lang="en-US"/>
          </a:p>
        </p:txBody>
      </p:sp>
    </p:spTree>
    <p:extLst>
      <p:ext uri="{BB962C8B-B14F-4D97-AF65-F5344CB8AC3E}">
        <p14:creationId xmlns:p14="http://schemas.microsoft.com/office/powerpoint/2010/main" val="3834632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2400" b="1" dirty="0" err="1" smtClean="0"/>
              <a:t>Misión</a:t>
            </a:r>
            <a:r>
              <a:rPr lang="en-US" sz="2400" b="1" dirty="0" smtClean="0"/>
              <a:t> de las </a:t>
            </a:r>
            <a:r>
              <a:rPr lang="en-US" sz="2400" b="1" dirty="0" err="1" smtClean="0"/>
              <a:t>Subestaciones</a:t>
            </a:r>
            <a:r>
              <a:rPr lang="en-US" sz="2400" b="1" dirty="0" smtClean="0"/>
              <a:t> </a:t>
            </a:r>
            <a:r>
              <a:rPr lang="en-US" sz="2400" b="1" dirty="0" err="1" smtClean="0"/>
              <a:t>Eléctricas</a:t>
            </a:r>
            <a:r>
              <a:rPr lang="en-US" sz="2400" b="1" dirty="0" smtClean="0"/>
              <a:t> y </a:t>
            </a:r>
            <a:r>
              <a:rPr lang="en-US" sz="2400" b="1" dirty="0" err="1" smtClean="0"/>
              <a:t>sus</a:t>
            </a:r>
            <a:r>
              <a:rPr lang="en-US" sz="2400" b="1" dirty="0" smtClean="0"/>
              <a:t> </a:t>
            </a:r>
            <a:r>
              <a:rPr lang="en-US" sz="2400" b="1" dirty="0" err="1" smtClean="0"/>
              <a:t>Componentes</a:t>
            </a:r>
            <a:r>
              <a:rPr lang="en-US" sz="2400" b="1" dirty="0" smtClean="0"/>
              <a:t> </a:t>
            </a:r>
            <a:r>
              <a:rPr lang="en-US" sz="2400" b="1" dirty="0" err="1" smtClean="0"/>
              <a:t>Principales</a:t>
            </a:r>
            <a:endParaRPr lang="en-US" sz="2400" b="1" dirty="0" smtClean="0"/>
          </a:p>
          <a:p>
            <a:pPr algn="just"/>
            <a:endParaRPr lang="es-ES" b="1" dirty="0" smtClean="0"/>
          </a:p>
          <a:p>
            <a:pPr algn="just"/>
            <a:r>
              <a:rPr lang="es-ES" b="1" dirty="0" smtClean="0"/>
              <a:t>Introducción</a:t>
            </a:r>
          </a:p>
          <a:p>
            <a:pPr algn="just"/>
            <a:r>
              <a:rPr lang="es-ES" dirty="0" smtClean="0"/>
              <a:t>Uno de los principales objetivos que tiene toda empresa de servicios eléctricos es el transporte de energía eléctrica desde la estación generadora hasta el cliente, cumpliendo con los siguientes criterios principales:</a:t>
            </a:r>
          </a:p>
          <a:p>
            <a:pPr algn="just"/>
            <a:r>
              <a:rPr lang="es-ES" b="1" dirty="0" smtClean="0">
                <a:solidFill>
                  <a:srgbClr val="FF0000"/>
                </a:solidFill>
              </a:rPr>
              <a:t>•    Alta fiabilidad de la fuente de alimentación</a:t>
            </a:r>
          </a:p>
          <a:p>
            <a:pPr algn="just"/>
            <a:r>
              <a:rPr lang="es-ES" b="1" dirty="0" smtClean="0">
                <a:solidFill>
                  <a:srgbClr val="FF0000"/>
                </a:solidFill>
              </a:rPr>
              <a:t>•    Bajo costo de energía</a:t>
            </a:r>
          </a:p>
          <a:p>
            <a:pPr algn="just"/>
            <a:r>
              <a:rPr lang="es-ES" b="1" dirty="0" smtClean="0">
                <a:solidFill>
                  <a:srgbClr val="FF0000"/>
                </a:solidFill>
              </a:rPr>
              <a:t>•    Alta calidad de energía (nivel de voltaje requerido, frecuencia, etc.)</a:t>
            </a:r>
          </a:p>
          <a:p>
            <a:pPr algn="just"/>
            <a:r>
              <a:rPr lang="es-ES" dirty="0" smtClean="0"/>
              <a:t>La Parte 1 de esta serie de cursos se concentra en demostrar cómo se organizan los sistemas de energía modernos para lograr todos estos objetivos; qué lugar tienen las subestaciones eléctricas en la estructura general del sistema de energía; y cuán importantes son para la operación confiable y efectiva de los sistemas de energía.</a:t>
            </a:r>
          </a:p>
          <a:p>
            <a:pPr algn="just"/>
            <a:r>
              <a:rPr lang="es-ES" dirty="0" smtClean="0"/>
              <a:t>La Parte 1 también proporciona una descripción general del equipo principal de la subestación, explicando la misión y la disposición de cada componente.</a:t>
            </a:r>
          </a:p>
          <a:p>
            <a:pPr algn="just"/>
            <a:r>
              <a:rPr lang="es-ES" dirty="0" smtClean="0"/>
              <a:t>Para comprender mejor la importancia de las subestaciones eléctricas, comencemos con una discusión sobre la estructura de los sistemas de potencia y sus componentes principales.</a:t>
            </a:r>
          </a:p>
          <a:p>
            <a:pPr algn="just"/>
            <a:r>
              <a:rPr lang="es-ES" dirty="0" smtClean="0"/>
              <a:t>Estructura del sistema de potencia</a:t>
            </a:r>
          </a:p>
          <a:p>
            <a:pPr algn="just"/>
            <a:r>
              <a:rPr lang="es-ES" dirty="0" smtClean="0"/>
              <a:t>La estructura típica del sistema de potencia se muestra en la Fig. 1.</a:t>
            </a:r>
          </a:p>
          <a:p>
            <a:pPr algn="just"/>
            <a:endParaRPr lang="en-US" dirty="0" smtClean="0"/>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a:t>
            </a:fld>
            <a:endParaRPr lang="en-US"/>
          </a:p>
        </p:txBody>
      </p:sp>
    </p:spTree>
    <p:extLst>
      <p:ext uri="{BB962C8B-B14F-4D97-AF65-F5344CB8AC3E}">
        <p14:creationId xmlns:p14="http://schemas.microsoft.com/office/powerpoint/2010/main" val="3653308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Justificación</a:t>
            </a:r>
            <a:r>
              <a:rPr lang="en-US" b="1" dirty="0" smtClean="0"/>
              <a:t> de la </a:t>
            </a:r>
            <a:r>
              <a:rPr lang="en-US" b="1" dirty="0" err="1" smtClean="0"/>
              <a:t>Transformación</a:t>
            </a:r>
            <a:r>
              <a:rPr lang="en-US" b="1" dirty="0" smtClean="0"/>
              <a:t> de </a:t>
            </a:r>
            <a:r>
              <a:rPr lang="en-US" b="1" dirty="0" err="1" smtClean="0"/>
              <a:t>Tensión</a:t>
            </a:r>
            <a:endParaRPr lang="en-US" b="1" dirty="0" smtClean="0"/>
          </a:p>
          <a:p>
            <a:pPr algn="just"/>
            <a:endParaRPr lang="en-US" dirty="0" smtClean="0"/>
          </a:p>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en</a:t>
            </a:r>
            <a:r>
              <a:rPr lang="en-US" dirty="0" smtClean="0"/>
              <a:t> la Fig. 1, a lo largo de la </a:t>
            </a:r>
            <a:r>
              <a:rPr lang="en-US" dirty="0" err="1" smtClean="0"/>
              <a:t>ruta</a:t>
            </a:r>
            <a:r>
              <a:rPr lang="en-US" dirty="0" smtClean="0"/>
              <a:t> </a:t>
            </a:r>
            <a:r>
              <a:rPr lang="en-US" dirty="0" err="1" smtClean="0"/>
              <a:t>desde</a:t>
            </a:r>
            <a:r>
              <a:rPr lang="en-US" dirty="0" smtClean="0"/>
              <a:t> la </a:t>
            </a:r>
            <a:r>
              <a:rPr lang="en-US" dirty="0" err="1" smtClean="0"/>
              <a:t>fuente</a:t>
            </a:r>
            <a:r>
              <a:rPr lang="en-US" dirty="0" smtClean="0"/>
              <a:t> hasta el </a:t>
            </a:r>
            <a:r>
              <a:rPr lang="en-US" dirty="0" err="1" smtClean="0"/>
              <a:t>cliente</a:t>
            </a:r>
            <a:r>
              <a:rPr lang="en-US" dirty="0" smtClean="0"/>
              <a:t>, la </a:t>
            </a:r>
            <a:r>
              <a:rPr lang="en-US" dirty="0" err="1" smtClean="0"/>
              <a:t>electricidad</a:t>
            </a:r>
            <a:r>
              <a:rPr lang="en-US" dirty="0" smtClean="0"/>
              <a:t> </a:t>
            </a:r>
            <a:r>
              <a:rPr lang="en-US" dirty="0" err="1" smtClean="0"/>
              <a:t>está</a:t>
            </a:r>
            <a:r>
              <a:rPr lang="en-US" dirty="0" smtClean="0"/>
              <a:t> </a:t>
            </a:r>
            <a:r>
              <a:rPr lang="en-US" dirty="0" err="1" smtClean="0"/>
              <a:t>experimentando</a:t>
            </a:r>
            <a:r>
              <a:rPr lang="en-US" dirty="0" smtClean="0"/>
              <a:t> </a:t>
            </a:r>
            <a:r>
              <a:rPr lang="en-US" dirty="0" err="1" smtClean="0"/>
              <a:t>numerosas</a:t>
            </a:r>
            <a:r>
              <a:rPr lang="en-US" dirty="0" smtClean="0"/>
              <a:t> </a:t>
            </a:r>
            <a:r>
              <a:rPr lang="en-US" dirty="0" err="1" smtClean="0"/>
              <a:t>transformaciones</a:t>
            </a:r>
            <a:r>
              <a:rPr lang="en-US" dirty="0" smtClean="0"/>
              <a:t>, y el </a:t>
            </a:r>
            <a:r>
              <a:rPr lang="en-US" dirty="0" err="1" smtClean="0"/>
              <a:t>voltaje</a:t>
            </a:r>
            <a:r>
              <a:rPr lang="en-US" dirty="0" smtClean="0"/>
              <a:t> de </a:t>
            </a:r>
            <a:r>
              <a:rPr lang="en-US" dirty="0" err="1" smtClean="0"/>
              <a:t>generación</a:t>
            </a:r>
            <a:r>
              <a:rPr lang="en-US" dirty="0" smtClean="0"/>
              <a:t> </a:t>
            </a:r>
            <a:r>
              <a:rPr lang="en-US" dirty="0" err="1" smtClean="0"/>
              <a:t>aumenta</a:t>
            </a:r>
            <a:r>
              <a:rPr lang="en-US" dirty="0" smtClean="0"/>
              <a:t> hasta el </a:t>
            </a:r>
            <a:r>
              <a:rPr lang="en-US" dirty="0" err="1" smtClean="0"/>
              <a:t>nivel</a:t>
            </a:r>
            <a:r>
              <a:rPr lang="en-US" dirty="0" smtClean="0"/>
              <a:t> de </a:t>
            </a:r>
            <a:r>
              <a:rPr lang="en-US" dirty="0" err="1" smtClean="0"/>
              <a:t>transmisión</a:t>
            </a:r>
            <a:r>
              <a:rPr lang="en-US" dirty="0" smtClean="0"/>
              <a:t> con </a:t>
            </a:r>
            <a:r>
              <a:rPr lang="en-US" dirty="0" err="1" smtClean="0"/>
              <a:t>una</a:t>
            </a:r>
            <a:r>
              <a:rPr lang="en-US" dirty="0" smtClean="0"/>
              <a:t> </a:t>
            </a:r>
            <a:r>
              <a:rPr lang="en-US" dirty="0" err="1" smtClean="0"/>
              <a:t>disminución</a:t>
            </a:r>
            <a:r>
              <a:rPr lang="en-US" dirty="0" smtClean="0"/>
              <a:t> de </a:t>
            </a:r>
            <a:r>
              <a:rPr lang="en-US" dirty="0" err="1" smtClean="0"/>
              <a:t>seguimiento</a:t>
            </a:r>
            <a:r>
              <a:rPr lang="en-US" dirty="0" smtClean="0"/>
              <a:t> hasta </a:t>
            </a:r>
            <a:r>
              <a:rPr lang="en-US" dirty="0" err="1" smtClean="0"/>
              <a:t>los</a:t>
            </a:r>
            <a:r>
              <a:rPr lang="en-US" dirty="0" smtClean="0"/>
              <a:t> </a:t>
            </a:r>
            <a:r>
              <a:rPr lang="en-US" dirty="0" err="1" smtClean="0"/>
              <a:t>niveles</a:t>
            </a:r>
            <a:r>
              <a:rPr lang="en-US" dirty="0" smtClean="0"/>
              <a:t> de </a:t>
            </a:r>
            <a:r>
              <a:rPr lang="en-US" dirty="0" err="1" smtClean="0"/>
              <a:t>distribución</a:t>
            </a:r>
            <a:r>
              <a:rPr lang="en-US" dirty="0" smtClean="0"/>
              <a:t> y, </a:t>
            </a:r>
            <a:r>
              <a:rPr lang="en-US" dirty="0" err="1" smtClean="0"/>
              <a:t>finalmente</a:t>
            </a:r>
            <a:r>
              <a:rPr lang="en-US" dirty="0" smtClean="0"/>
              <a:t>, de </a:t>
            </a:r>
            <a:r>
              <a:rPr lang="en-US" dirty="0" err="1" smtClean="0"/>
              <a:t>los</a:t>
            </a:r>
            <a:r>
              <a:rPr lang="en-US" dirty="0" smtClean="0"/>
              <a:t> </a:t>
            </a:r>
            <a:r>
              <a:rPr lang="en-US" dirty="0" err="1" smtClean="0"/>
              <a:t>clientes</a:t>
            </a:r>
            <a:r>
              <a:rPr lang="en-US" dirty="0" smtClean="0"/>
              <a:t>. ¿</a:t>
            </a:r>
            <a:r>
              <a:rPr lang="en-US" dirty="0" err="1" smtClean="0"/>
              <a:t>Por</a:t>
            </a:r>
            <a:r>
              <a:rPr lang="en-US" dirty="0" smtClean="0"/>
              <a:t> </a:t>
            </a:r>
            <a:r>
              <a:rPr lang="en-US" dirty="0" err="1" smtClean="0"/>
              <a:t>qué</a:t>
            </a:r>
            <a:r>
              <a:rPr lang="en-US" dirty="0" smtClean="0"/>
              <a:t> </a:t>
            </a:r>
            <a:r>
              <a:rPr lang="en-US" dirty="0" err="1" smtClean="0"/>
              <a:t>necesitamos</a:t>
            </a:r>
            <a:r>
              <a:rPr lang="en-US" dirty="0" smtClean="0"/>
              <a:t> </a:t>
            </a:r>
            <a:r>
              <a:rPr lang="en-US" dirty="0" err="1" smtClean="0"/>
              <a:t>hacerlo</a:t>
            </a:r>
            <a:r>
              <a:rPr lang="en-US" dirty="0" smtClean="0"/>
              <a:t>? Como se </a:t>
            </a:r>
            <a:r>
              <a:rPr lang="en-US" dirty="0" err="1" smtClean="0"/>
              <a:t>mencionó</a:t>
            </a:r>
            <a:r>
              <a:rPr lang="en-US" dirty="0" smtClean="0"/>
              <a:t> </a:t>
            </a:r>
            <a:r>
              <a:rPr lang="en-US" dirty="0" err="1" smtClean="0"/>
              <a:t>anteriormente</a:t>
            </a:r>
            <a:r>
              <a:rPr lang="en-US" dirty="0" smtClean="0"/>
              <a:t>, la </a:t>
            </a:r>
            <a:r>
              <a:rPr lang="en-US" dirty="0" err="1" smtClean="0"/>
              <a:t>empresa</a:t>
            </a:r>
            <a:r>
              <a:rPr lang="en-US" dirty="0" smtClean="0"/>
              <a:t> de </a:t>
            </a:r>
            <a:r>
              <a:rPr lang="en-US" dirty="0" err="1" smtClean="0"/>
              <a:t>servicios</a:t>
            </a:r>
            <a:r>
              <a:rPr lang="en-US" dirty="0" smtClean="0"/>
              <a:t> </a:t>
            </a:r>
            <a:r>
              <a:rPr lang="en-US" dirty="0" err="1" smtClean="0"/>
              <a:t>públicos</a:t>
            </a:r>
            <a:r>
              <a:rPr lang="en-US" dirty="0" smtClean="0"/>
              <a:t> </a:t>
            </a:r>
            <a:r>
              <a:rPr lang="en-US" dirty="0" err="1" smtClean="0"/>
              <a:t>quiere</a:t>
            </a:r>
            <a:r>
              <a:rPr lang="en-US" dirty="0" smtClean="0"/>
              <a:t> </a:t>
            </a:r>
            <a:r>
              <a:rPr lang="en-US" dirty="0" err="1" smtClean="0"/>
              <a:t>mantener</a:t>
            </a:r>
            <a:r>
              <a:rPr lang="en-US" dirty="0" smtClean="0"/>
              <a:t> </a:t>
            </a:r>
            <a:r>
              <a:rPr lang="en-US" dirty="0" err="1" smtClean="0"/>
              <a:t>bajos</a:t>
            </a:r>
            <a:r>
              <a:rPr lang="en-US" dirty="0" smtClean="0"/>
              <a:t> </a:t>
            </a:r>
            <a:r>
              <a:rPr lang="en-US" dirty="0" err="1" smtClean="0"/>
              <a:t>los</a:t>
            </a:r>
            <a:r>
              <a:rPr lang="en-US" dirty="0" smtClean="0"/>
              <a:t> </a:t>
            </a:r>
            <a:r>
              <a:rPr lang="en-US" dirty="0" err="1" smtClean="0"/>
              <a:t>costos</a:t>
            </a:r>
            <a:r>
              <a:rPr lang="en-US" dirty="0" smtClean="0"/>
              <a:t> de </a:t>
            </a:r>
            <a:r>
              <a:rPr lang="en-US" dirty="0" err="1" smtClean="0"/>
              <a:t>energía</a:t>
            </a:r>
            <a:r>
              <a:rPr lang="en-US" dirty="0" smtClean="0"/>
              <a:t>. </a:t>
            </a:r>
            <a:r>
              <a:rPr lang="en-US" dirty="0" err="1" smtClean="0"/>
              <a:t>Una</a:t>
            </a:r>
            <a:r>
              <a:rPr lang="en-US" dirty="0" smtClean="0"/>
              <a:t> de las </a:t>
            </a:r>
            <a:r>
              <a:rPr lang="en-US" dirty="0" err="1" smtClean="0"/>
              <a:t>formas</a:t>
            </a:r>
            <a:r>
              <a:rPr lang="en-US" dirty="0" smtClean="0"/>
              <a:t> de </a:t>
            </a:r>
            <a:r>
              <a:rPr lang="en-US" dirty="0" err="1" smtClean="0"/>
              <a:t>hacerlo</a:t>
            </a:r>
            <a:r>
              <a:rPr lang="en-US" dirty="0" smtClean="0"/>
              <a:t> </a:t>
            </a:r>
            <a:r>
              <a:rPr lang="en-US" dirty="0" err="1" smtClean="0"/>
              <a:t>es</a:t>
            </a:r>
            <a:r>
              <a:rPr lang="en-US" dirty="0" smtClean="0"/>
              <a:t> </a:t>
            </a:r>
            <a:r>
              <a:rPr lang="en-US" dirty="0" err="1" smtClean="0"/>
              <a:t>reducir</a:t>
            </a:r>
            <a:r>
              <a:rPr lang="en-US" dirty="0" smtClean="0"/>
              <a:t> la </a:t>
            </a:r>
            <a:r>
              <a:rPr lang="en-US" dirty="0" err="1" smtClean="0"/>
              <a:t>potencia</a:t>
            </a:r>
            <a:r>
              <a:rPr lang="en-US" dirty="0" smtClean="0"/>
              <a:t> y la </a:t>
            </a:r>
            <a:r>
              <a:rPr lang="en-US" dirty="0" err="1" smtClean="0"/>
              <a:t>energía</a:t>
            </a:r>
            <a:r>
              <a:rPr lang="en-US" dirty="0" smtClean="0"/>
              <a:t>. </a:t>
            </a:r>
            <a:r>
              <a:rPr lang="en-US" dirty="0" err="1" smtClean="0"/>
              <a:t>pérdidas</a:t>
            </a:r>
            <a:r>
              <a:rPr lang="en-US" dirty="0" smtClean="0"/>
              <a:t>, que </a:t>
            </a:r>
            <a:r>
              <a:rPr lang="en-US" dirty="0" err="1" smtClean="0"/>
              <a:t>pueden</a:t>
            </a:r>
            <a:r>
              <a:rPr lang="en-US" dirty="0" smtClean="0"/>
              <a:t> </a:t>
            </a:r>
            <a:r>
              <a:rPr lang="en-US" dirty="0" err="1" smtClean="0"/>
              <a:t>lograrse</a:t>
            </a:r>
            <a:r>
              <a:rPr lang="en-US" dirty="0" smtClean="0"/>
              <a:t> </a:t>
            </a:r>
            <a:r>
              <a:rPr lang="en-US" dirty="0" err="1" smtClean="0"/>
              <a:t>elevando</a:t>
            </a:r>
            <a:r>
              <a:rPr lang="en-US" dirty="0" smtClean="0"/>
              <a:t> el </a:t>
            </a:r>
            <a:r>
              <a:rPr lang="en-US" dirty="0" err="1" smtClean="0"/>
              <a:t>nivel</a:t>
            </a:r>
            <a:r>
              <a:rPr lang="en-US" dirty="0" smtClean="0"/>
              <a:t> de </a:t>
            </a:r>
            <a:r>
              <a:rPr lang="en-US" dirty="0" err="1" smtClean="0"/>
              <a:t>voltaje</a:t>
            </a:r>
            <a:r>
              <a:rPr lang="en-US" dirty="0" smtClean="0"/>
              <a:t>, </a:t>
            </a:r>
            <a:r>
              <a:rPr lang="en-US" dirty="0" err="1" smtClean="0"/>
              <a:t>porque</a:t>
            </a:r>
            <a:r>
              <a:rPr lang="en-US" dirty="0" smtClean="0"/>
              <a:t> las </a:t>
            </a:r>
            <a:r>
              <a:rPr lang="en-US" dirty="0" err="1" smtClean="0"/>
              <a:t>pérdidas</a:t>
            </a:r>
            <a:r>
              <a:rPr lang="en-US" dirty="0" smtClean="0"/>
              <a:t> de </a:t>
            </a:r>
            <a:r>
              <a:rPr lang="en-US" dirty="0" err="1" smtClean="0"/>
              <a:t>potencia</a:t>
            </a:r>
            <a:r>
              <a:rPr lang="en-US" dirty="0" smtClean="0"/>
              <a:t> ∆P </a:t>
            </a:r>
            <a:r>
              <a:rPr lang="en-US" dirty="0" err="1" smtClean="0"/>
              <a:t>tienen</a:t>
            </a:r>
            <a:r>
              <a:rPr lang="en-US" dirty="0" smtClean="0"/>
              <a:t> </a:t>
            </a:r>
            <a:r>
              <a:rPr lang="en-US" dirty="0" err="1" smtClean="0"/>
              <a:t>una</a:t>
            </a:r>
            <a:r>
              <a:rPr lang="en-US" dirty="0" smtClean="0"/>
              <a:t> </a:t>
            </a:r>
            <a:r>
              <a:rPr lang="en-US" dirty="0" err="1" smtClean="0"/>
              <a:t>relación</a:t>
            </a:r>
            <a:r>
              <a:rPr lang="en-US" dirty="0" smtClean="0"/>
              <a:t> </a:t>
            </a:r>
            <a:r>
              <a:rPr lang="en-US" dirty="0" err="1" smtClean="0"/>
              <a:t>funcional</a:t>
            </a:r>
            <a:r>
              <a:rPr lang="en-US" dirty="0" smtClean="0"/>
              <a:t> con el </a:t>
            </a:r>
            <a:r>
              <a:rPr lang="en-US" dirty="0" err="1" smtClean="0"/>
              <a:t>nivel</a:t>
            </a:r>
            <a:r>
              <a:rPr lang="en-US" dirty="0" smtClean="0"/>
              <a:t> de </a:t>
            </a:r>
            <a:r>
              <a:rPr lang="en-US" dirty="0" err="1" smtClean="0"/>
              <a:t>tensión</a:t>
            </a:r>
            <a:r>
              <a:rPr lang="en-US" dirty="0" smtClean="0"/>
              <a:t> </a:t>
            </a:r>
            <a:r>
              <a:rPr lang="en-US" dirty="0" err="1" smtClean="0"/>
              <a:t>descrito</a:t>
            </a:r>
            <a:r>
              <a:rPr lang="en-US" dirty="0" smtClean="0"/>
              <a:t> </a:t>
            </a:r>
            <a:r>
              <a:rPr lang="en-US" dirty="0" err="1" smtClean="0"/>
              <a:t>en</a:t>
            </a:r>
            <a:r>
              <a:rPr lang="en-US" dirty="0" smtClean="0"/>
              <a:t> la </a:t>
            </a:r>
            <a:r>
              <a:rPr lang="en-US" dirty="0" err="1" smtClean="0"/>
              <a:t>siguiente</a:t>
            </a:r>
            <a:r>
              <a:rPr lang="en-US" dirty="0" smtClean="0"/>
              <a:t> </a:t>
            </a:r>
            <a:r>
              <a:rPr lang="en-US" dirty="0" err="1" smtClean="0"/>
              <a:t>ecuación</a:t>
            </a:r>
            <a:r>
              <a:rPr lang="en-US" dirty="0" smtClean="0"/>
              <a:t>:</a:t>
            </a:r>
          </a:p>
          <a:p>
            <a:pPr algn="just"/>
            <a:endParaRPr lang="es-ES" dirty="0" smtClean="0"/>
          </a:p>
          <a:p>
            <a:pPr algn="just"/>
            <a:endParaRPr lang="es-ES" dirty="0" smtClean="0"/>
          </a:p>
          <a:p>
            <a:pPr algn="just"/>
            <a:r>
              <a:rPr lang="en-US" dirty="0" err="1" smtClean="0"/>
              <a:t>Donde</a:t>
            </a:r>
            <a:r>
              <a:rPr lang="en-US" dirty="0" smtClean="0"/>
              <a:t>:</a:t>
            </a:r>
          </a:p>
          <a:p>
            <a:pPr algn="just"/>
            <a:r>
              <a:rPr lang="en-US" b="1" dirty="0" smtClean="0"/>
              <a:t>S = </a:t>
            </a:r>
            <a:r>
              <a:rPr lang="en-US" b="1" dirty="0" err="1" smtClean="0"/>
              <a:t>potencia</a:t>
            </a:r>
            <a:r>
              <a:rPr lang="en-US" b="1" dirty="0" smtClean="0"/>
              <a:t> </a:t>
            </a:r>
            <a:r>
              <a:rPr lang="en-US" b="1" dirty="0" err="1" smtClean="0"/>
              <a:t>aparente</a:t>
            </a:r>
            <a:r>
              <a:rPr lang="en-US" b="1" dirty="0" smtClean="0"/>
              <a:t> </a:t>
            </a:r>
            <a:r>
              <a:rPr lang="en-US" b="1" dirty="0" err="1" smtClean="0"/>
              <a:t>transportada</a:t>
            </a:r>
            <a:r>
              <a:rPr lang="en-US" b="1" dirty="0" smtClean="0"/>
              <a:t> </a:t>
            </a:r>
          </a:p>
          <a:p>
            <a:pPr algn="just"/>
            <a:r>
              <a:rPr lang="en-US" b="1" dirty="0" smtClean="0"/>
              <a:t>L = </a:t>
            </a:r>
            <a:r>
              <a:rPr lang="en-US" b="1" dirty="0" err="1" smtClean="0"/>
              <a:t>distancia</a:t>
            </a:r>
            <a:r>
              <a:rPr lang="en-US" b="1" dirty="0" smtClean="0"/>
              <a:t> al </a:t>
            </a:r>
            <a:r>
              <a:rPr lang="en-US" b="1" dirty="0" err="1" smtClean="0"/>
              <a:t>cliente</a:t>
            </a:r>
            <a:r>
              <a:rPr lang="en-US" b="1" dirty="0" smtClean="0"/>
              <a:t> </a:t>
            </a:r>
          </a:p>
          <a:p>
            <a:pPr algn="just"/>
            <a:r>
              <a:rPr lang="en-US" b="1" dirty="0" smtClean="0"/>
              <a:t>V = </a:t>
            </a:r>
            <a:r>
              <a:rPr lang="en-US" b="1" dirty="0" err="1" smtClean="0"/>
              <a:t>nivel</a:t>
            </a:r>
            <a:r>
              <a:rPr lang="en-US" b="1" dirty="0" smtClean="0"/>
              <a:t> de </a:t>
            </a:r>
            <a:r>
              <a:rPr lang="en-US" b="1" dirty="0" err="1" smtClean="0"/>
              <a:t>tensión</a:t>
            </a:r>
            <a:r>
              <a:rPr lang="en-US" b="1" dirty="0" smtClean="0"/>
              <a:t> del </a:t>
            </a:r>
            <a:r>
              <a:rPr lang="en-US" b="1" dirty="0" err="1" smtClean="0"/>
              <a:t>sistema</a:t>
            </a:r>
            <a:endParaRPr lang="en-US" b="1" dirty="0" smtClean="0"/>
          </a:p>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existe</a:t>
            </a:r>
            <a:r>
              <a:rPr lang="en-US" dirty="0" smtClean="0"/>
              <a:t> </a:t>
            </a:r>
            <a:r>
              <a:rPr lang="en-US" dirty="0" err="1" smtClean="0"/>
              <a:t>una</a:t>
            </a:r>
            <a:r>
              <a:rPr lang="en-US" dirty="0" smtClean="0"/>
              <a:t> </a:t>
            </a:r>
            <a:r>
              <a:rPr lang="en-US" dirty="0" err="1" smtClean="0"/>
              <a:t>proporción</a:t>
            </a:r>
            <a:r>
              <a:rPr lang="en-US" dirty="0" smtClean="0"/>
              <a:t> </a:t>
            </a:r>
            <a:r>
              <a:rPr lang="en-US" dirty="0" err="1" smtClean="0"/>
              <a:t>inversa</a:t>
            </a:r>
            <a:r>
              <a:rPr lang="en-US" dirty="0" smtClean="0"/>
              <a:t> entre las </a:t>
            </a:r>
            <a:r>
              <a:rPr lang="en-US" dirty="0" err="1" smtClean="0"/>
              <a:t>pérdidas</a:t>
            </a:r>
            <a:r>
              <a:rPr lang="en-US" dirty="0" smtClean="0"/>
              <a:t> de </a:t>
            </a:r>
            <a:r>
              <a:rPr lang="en-US" dirty="0" err="1" smtClean="0"/>
              <a:t>potencia</a:t>
            </a:r>
            <a:r>
              <a:rPr lang="en-US" dirty="0" smtClean="0"/>
              <a:t> y el </a:t>
            </a:r>
            <a:r>
              <a:rPr lang="en-US" dirty="0" err="1" smtClean="0"/>
              <a:t>nivel</a:t>
            </a:r>
            <a:r>
              <a:rPr lang="en-US" dirty="0" smtClean="0"/>
              <a:t> de </a:t>
            </a:r>
            <a:r>
              <a:rPr lang="en-US" dirty="0" err="1" smtClean="0"/>
              <a:t>voltaje</a:t>
            </a:r>
            <a:r>
              <a:rPr lang="en-US" dirty="0" smtClean="0"/>
              <a:t> de 2do </a:t>
            </a:r>
            <a:r>
              <a:rPr lang="en-US" dirty="0" err="1" smtClean="0"/>
              <a:t>grado</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si</a:t>
            </a:r>
            <a:r>
              <a:rPr lang="en-US" dirty="0" smtClean="0"/>
              <a:t> </a:t>
            </a:r>
            <a:r>
              <a:rPr lang="en-US" dirty="0" err="1" smtClean="0"/>
              <a:t>aumentamos</a:t>
            </a:r>
            <a:r>
              <a:rPr lang="en-US" dirty="0" smtClean="0"/>
              <a:t> el </a:t>
            </a:r>
            <a:r>
              <a:rPr lang="en-US" dirty="0" err="1" smtClean="0"/>
              <a:t>voltaje</a:t>
            </a:r>
            <a:r>
              <a:rPr lang="en-US" dirty="0" smtClean="0"/>
              <a:t> 10 </a:t>
            </a:r>
            <a:r>
              <a:rPr lang="en-US" dirty="0" err="1" smtClean="0"/>
              <a:t>veces</a:t>
            </a:r>
            <a:r>
              <a:rPr lang="en-US" dirty="0" smtClean="0"/>
              <a:t>, las </a:t>
            </a:r>
            <a:r>
              <a:rPr lang="en-US" dirty="0" err="1" smtClean="0"/>
              <a:t>pérdidas</a:t>
            </a:r>
            <a:r>
              <a:rPr lang="en-US" dirty="0" smtClean="0"/>
              <a:t> de </a:t>
            </a:r>
            <a:r>
              <a:rPr lang="en-US" dirty="0" err="1" smtClean="0"/>
              <a:t>potencia</a:t>
            </a:r>
            <a:r>
              <a:rPr lang="en-US" dirty="0" smtClean="0"/>
              <a:t> </a:t>
            </a:r>
            <a:r>
              <a:rPr lang="en-US" dirty="0" err="1" smtClean="0"/>
              <a:t>serán</a:t>
            </a:r>
            <a:r>
              <a:rPr lang="en-US" dirty="0" smtClean="0"/>
              <a:t> 100 </a:t>
            </a:r>
            <a:r>
              <a:rPr lang="en-US" dirty="0" err="1" smtClean="0"/>
              <a:t>veces</a:t>
            </a:r>
            <a:r>
              <a:rPr lang="en-US" dirty="0" smtClean="0"/>
              <a:t> </a:t>
            </a:r>
            <a:r>
              <a:rPr lang="en-US" dirty="0" err="1" smtClean="0"/>
              <a:t>menores</a:t>
            </a:r>
            <a:r>
              <a:rPr lang="en-US" dirty="0" smtClean="0"/>
              <a:t>.</a:t>
            </a:r>
          </a:p>
          <a:p>
            <a:pPr algn="just"/>
            <a:r>
              <a:rPr lang="en-US" dirty="0" err="1" smtClean="0"/>
              <a:t>Otro</a:t>
            </a:r>
            <a:r>
              <a:rPr lang="en-US" dirty="0" smtClean="0"/>
              <a:t> </a:t>
            </a:r>
            <a:r>
              <a:rPr lang="en-US" dirty="0" err="1" smtClean="0"/>
              <a:t>beneficio</a:t>
            </a:r>
            <a:r>
              <a:rPr lang="en-US" dirty="0" smtClean="0"/>
              <a:t> de </a:t>
            </a:r>
            <a:r>
              <a:rPr lang="en-US" dirty="0" err="1" smtClean="0"/>
              <a:t>aumentar</a:t>
            </a:r>
            <a:r>
              <a:rPr lang="en-US" dirty="0" smtClean="0"/>
              <a:t> el </a:t>
            </a:r>
            <a:r>
              <a:rPr lang="en-US" dirty="0" err="1" smtClean="0"/>
              <a:t>voltaje</a:t>
            </a:r>
            <a:r>
              <a:rPr lang="en-US" dirty="0" smtClean="0"/>
              <a:t> </a:t>
            </a:r>
            <a:r>
              <a:rPr lang="en-US" dirty="0" err="1" smtClean="0"/>
              <a:t>es</a:t>
            </a:r>
            <a:r>
              <a:rPr lang="en-US" dirty="0" smtClean="0"/>
              <a:t> la </a:t>
            </a:r>
            <a:r>
              <a:rPr lang="en-US" dirty="0" err="1" smtClean="0"/>
              <a:t>reducción</a:t>
            </a:r>
            <a:r>
              <a:rPr lang="en-US" dirty="0" smtClean="0"/>
              <a:t> de la </a:t>
            </a:r>
            <a:r>
              <a:rPr lang="en-US" dirty="0" err="1" smtClean="0"/>
              <a:t>caída</a:t>
            </a:r>
            <a:r>
              <a:rPr lang="en-US" dirty="0" smtClean="0"/>
              <a:t> de </a:t>
            </a:r>
            <a:r>
              <a:rPr lang="en-US" dirty="0" err="1" smtClean="0"/>
              <a:t>voltaje</a:t>
            </a:r>
            <a:r>
              <a:rPr lang="en-US" dirty="0" smtClean="0"/>
              <a:t>, que </a:t>
            </a:r>
            <a:r>
              <a:rPr lang="en-US" dirty="0" err="1" smtClean="0"/>
              <a:t>está</a:t>
            </a:r>
            <a:r>
              <a:rPr lang="en-US" dirty="0" smtClean="0"/>
              <a:t> </a:t>
            </a:r>
            <a:r>
              <a:rPr lang="en-US" dirty="0" err="1" smtClean="0"/>
              <a:t>relacionada</a:t>
            </a:r>
            <a:r>
              <a:rPr lang="en-US" dirty="0" smtClean="0"/>
              <a:t> con el </a:t>
            </a:r>
            <a:r>
              <a:rPr lang="en-US" dirty="0" err="1" smtClean="0"/>
              <a:t>nivel</a:t>
            </a:r>
            <a:r>
              <a:rPr lang="en-US" dirty="0" smtClean="0"/>
              <a:t> de </a:t>
            </a:r>
            <a:r>
              <a:rPr lang="en-US" dirty="0" err="1" smtClean="0"/>
              <a:t>voltaje</a:t>
            </a:r>
            <a:r>
              <a:rPr lang="en-US" dirty="0" smtClean="0"/>
              <a:t>, ∆V de la </a:t>
            </a:r>
            <a:r>
              <a:rPr lang="en-US" dirty="0" err="1" smtClean="0"/>
              <a:t>siguiente</a:t>
            </a:r>
            <a:r>
              <a:rPr lang="en-US" dirty="0" smtClean="0"/>
              <a:t> </a:t>
            </a:r>
            <a:r>
              <a:rPr lang="en-US" dirty="0" err="1" smtClean="0"/>
              <a:t>manera</a:t>
            </a:r>
            <a:r>
              <a:rPr lang="en-US" dirty="0" smtClean="0"/>
              <a:t>:</a:t>
            </a:r>
          </a:p>
          <a:p>
            <a:pPr algn="just"/>
            <a:endParaRPr lang="en-US" dirty="0" smtClean="0"/>
          </a:p>
          <a:p>
            <a:pPr algn="just"/>
            <a:endParaRPr lang="en-US" dirty="0" smtClean="0"/>
          </a:p>
          <a:p>
            <a:pPr algn="just"/>
            <a:r>
              <a:rPr lang="en-US" dirty="0" err="1" smtClean="0"/>
              <a:t>Tener</a:t>
            </a:r>
            <a:r>
              <a:rPr lang="en-US" dirty="0" smtClean="0"/>
              <a:t> </a:t>
            </a:r>
            <a:r>
              <a:rPr lang="en-US" dirty="0" err="1" smtClean="0"/>
              <a:t>una</a:t>
            </a:r>
            <a:r>
              <a:rPr lang="en-US" dirty="0" smtClean="0"/>
              <a:t> </a:t>
            </a:r>
            <a:r>
              <a:rPr lang="en-US" dirty="0" err="1" smtClean="0"/>
              <a:t>caída</a:t>
            </a:r>
            <a:r>
              <a:rPr lang="en-US" dirty="0" smtClean="0"/>
              <a:t> de </a:t>
            </a:r>
            <a:r>
              <a:rPr lang="en-US" dirty="0" err="1" smtClean="0"/>
              <a:t>voltaje</a:t>
            </a:r>
            <a:r>
              <a:rPr lang="en-US" dirty="0" smtClean="0"/>
              <a:t> </a:t>
            </a:r>
            <a:r>
              <a:rPr lang="en-US" dirty="0" err="1" smtClean="0"/>
              <a:t>más</a:t>
            </a:r>
            <a:r>
              <a:rPr lang="en-US" dirty="0" smtClean="0"/>
              <a:t> </a:t>
            </a:r>
            <a:r>
              <a:rPr lang="en-US" dirty="0" err="1" smtClean="0"/>
              <a:t>pequeña</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ayuda</a:t>
            </a:r>
            <a:r>
              <a:rPr lang="en-US" dirty="0" smtClean="0"/>
              <a:t> a la </a:t>
            </a:r>
            <a:r>
              <a:rPr lang="en-US" dirty="0" err="1" smtClean="0"/>
              <a:t>empresa</a:t>
            </a:r>
            <a:r>
              <a:rPr lang="en-US" dirty="0" smtClean="0"/>
              <a:t> de </a:t>
            </a:r>
            <a:r>
              <a:rPr lang="en-US" dirty="0" err="1" smtClean="0"/>
              <a:t>servicios</a:t>
            </a:r>
            <a:r>
              <a:rPr lang="en-US" dirty="0" smtClean="0"/>
              <a:t> </a:t>
            </a:r>
            <a:r>
              <a:rPr lang="en-US" dirty="0" err="1" smtClean="0"/>
              <a:t>públicos</a:t>
            </a:r>
            <a:r>
              <a:rPr lang="en-US" dirty="0" smtClean="0"/>
              <a:t> a </a:t>
            </a:r>
            <a:r>
              <a:rPr lang="en-US" dirty="0" err="1" smtClean="0"/>
              <a:t>cumplir</a:t>
            </a:r>
            <a:r>
              <a:rPr lang="en-US" dirty="0" smtClean="0"/>
              <a:t> con </a:t>
            </a:r>
            <a:r>
              <a:rPr lang="en-US" dirty="0" err="1" smtClean="0"/>
              <a:t>su</a:t>
            </a:r>
            <a:r>
              <a:rPr lang="en-US" dirty="0" smtClean="0"/>
              <a:t> </a:t>
            </a:r>
            <a:r>
              <a:rPr lang="en-US" dirty="0" err="1" smtClean="0"/>
              <a:t>otro</a:t>
            </a:r>
            <a:r>
              <a:rPr lang="en-US" dirty="0" smtClean="0"/>
              <a:t> </a:t>
            </a:r>
            <a:r>
              <a:rPr lang="en-US" dirty="0" err="1" smtClean="0"/>
              <a:t>objetivo</a:t>
            </a:r>
            <a:r>
              <a:rPr lang="en-US" dirty="0" smtClean="0"/>
              <a:t>: </a:t>
            </a:r>
            <a:r>
              <a:rPr lang="en-US" dirty="0" err="1" smtClean="0"/>
              <a:t>proporcionar</a:t>
            </a:r>
            <a:r>
              <a:rPr lang="en-US" dirty="0" smtClean="0"/>
              <a:t> al </a:t>
            </a:r>
            <a:r>
              <a:rPr lang="en-US" dirty="0" err="1" smtClean="0"/>
              <a:t>cliente</a:t>
            </a:r>
            <a:r>
              <a:rPr lang="en-US" dirty="0" smtClean="0"/>
              <a:t> </a:t>
            </a:r>
            <a:r>
              <a:rPr lang="en-US" dirty="0" err="1" smtClean="0"/>
              <a:t>energía</a:t>
            </a:r>
            <a:r>
              <a:rPr lang="en-US" dirty="0" smtClean="0"/>
              <a:t> </a:t>
            </a:r>
            <a:r>
              <a:rPr lang="en-US" dirty="0" err="1" smtClean="0"/>
              <a:t>eléctrica</a:t>
            </a:r>
            <a:r>
              <a:rPr lang="en-US" dirty="0" smtClean="0"/>
              <a:t> de </a:t>
            </a:r>
            <a:r>
              <a:rPr lang="en-US" dirty="0" err="1" smtClean="0"/>
              <a:t>alta</a:t>
            </a:r>
            <a:r>
              <a:rPr lang="en-US" dirty="0" smtClean="0"/>
              <a:t> </a:t>
            </a:r>
            <a:r>
              <a:rPr lang="en-US" dirty="0" err="1" smtClean="0"/>
              <a:t>calidad</a:t>
            </a:r>
            <a:r>
              <a:rPr lang="en-US" dirty="0" smtClean="0"/>
              <a:t> que </a:t>
            </a:r>
            <a:r>
              <a:rPr lang="en-US" dirty="0" err="1" smtClean="0"/>
              <a:t>cumpla</a:t>
            </a:r>
            <a:r>
              <a:rPr lang="en-US" dirty="0" smtClean="0"/>
              <a:t> con </a:t>
            </a:r>
            <a:r>
              <a:rPr lang="en-US" dirty="0" err="1" smtClean="0"/>
              <a:t>los</a:t>
            </a:r>
            <a:r>
              <a:rPr lang="en-US" dirty="0" smtClean="0"/>
              <a:t> </a:t>
            </a:r>
            <a:r>
              <a:rPr lang="en-US" dirty="0" err="1" smtClean="0"/>
              <a:t>requisitos</a:t>
            </a:r>
            <a:r>
              <a:rPr lang="en-US" dirty="0" smtClean="0"/>
              <a:t> </a:t>
            </a:r>
            <a:r>
              <a:rPr lang="en-US" dirty="0" err="1" smtClean="0"/>
              <a:t>específicos</a:t>
            </a:r>
            <a:r>
              <a:rPr lang="en-US" dirty="0" smtClean="0"/>
              <a:t> de </a:t>
            </a:r>
            <a:r>
              <a:rPr lang="en-US" dirty="0" err="1" smtClean="0"/>
              <a:t>nivel</a:t>
            </a:r>
            <a:r>
              <a:rPr lang="en-US" dirty="0" smtClean="0"/>
              <a:t> de </a:t>
            </a:r>
            <a:r>
              <a:rPr lang="en-US" dirty="0" err="1" smtClean="0"/>
              <a:t>voltaje</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4</a:t>
            </a:fld>
            <a:endParaRPr lang="en-US"/>
          </a:p>
        </p:txBody>
      </p:sp>
    </p:spTree>
    <p:extLst>
      <p:ext uri="{BB962C8B-B14F-4D97-AF65-F5344CB8AC3E}">
        <p14:creationId xmlns:p14="http://schemas.microsoft.com/office/powerpoint/2010/main" val="1750692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Es</a:t>
            </a:r>
            <a:r>
              <a:rPr lang="en-US" dirty="0" smtClean="0"/>
              <a:t> </a:t>
            </a:r>
            <a:r>
              <a:rPr lang="en-US" dirty="0" err="1" smtClean="0"/>
              <a:t>por</a:t>
            </a:r>
            <a:r>
              <a:rPr lang="en-US" dirty="0" smtClean="0"/>
              <a:t> </a:t>
            </a:r>
            <a:r>
              <a:rPr lang="en-US" dirty="0" err="1" smtClean="0"/>
              <a:t>eso</a:t>
            </a:r>
            <a:r>
              <a:rPr lang="en-US" dirty="0" smtClean="0"/>
              <a:t> que </a:t>
            </a:r>
            <a:r>
              <a:rPr lang="en-US" dirty="0" err="1" smtClean="0"/>
              <a:t>aumentamos</a:t>
            </a:r>
            <a:r>
              <a:rPr lang="en-US" dirty="0" smtClean="0"/>
              <a:t> el </a:t>
            </a:r>
            <a:r>
              <a:rPr lang="en-US" dirty="0" err="1" smtClean="0"/>
              <a:t>voltaje</a:t>
            </a:r>
            <a:r>
              <a:rPr lang="en-US" dirty="0" smtClean="0"/>
              <a:t> para la </a:t>
            </a:r>
            <a:r>
              <a:rPr lang="en-US" dirty="0" err="1" smtClean="0"/>
              <a:t>transmisión</a:t>
            </a:r>
            <a:r>
              <a:rPr lang="en-US" dirty="0" smtClean="0"/>
              <a:t> de </a:t>
            </a:r>
            <a:r>
              <a:rPr lang="en-US" dirty="0" err="1" smtClean="0"/>
              <a:t>energía</a:t>
            </a:r>
            <a:r>
              <a:rPr lang="en-US" dirty="0" smtClean="0"/>
              <a:t> </a:t>
            </a:r>
            <a:r>
              <a:rPr lang="en-US" dirty="0" err="1" smtClean="0"/>
              <a:t>eléctrica</a:t>
            </a:r>
            <a:r>
              <a:rPr lang="en-US" dirty="0" smtClean="0"/>
              <a:t>, </a:t>
            </a:r>
            <a:r>
              <a:rPr lang="en-US" dirty="0" err="1" smtClean="0"/>
              <a:t>pero</a:t>
            </a:r>
            <a:r>
              <a:rPr lang="en-US" dirty="0" smtClean="0"/>
              <a:t> </a:t>
            </a:r>
            <a:r>
              <a:rPr lang="en-US" dirty="0" err="1" smtClean="0"/>
              <a:t>luego</a:t>
            </a:r>
            <a:r>
              <a:rPr lang="en-US" dirty="0" smtClean="0"/>
              <a:t> de que se </a:t>
            </a:r>
            <a:r>
              <a:rPr lang="en-US" dirty="0" err="1" smtClean="0"/>
              <a:t>entrega</a:t>
            </a:r>
            <a:r>
              <a:rPr lang="en-US" dirty="0" smtClean="0"/>
              <a:t> </a:t>
            </a:r>
            <a:r>
              <a:rPr lang="en-US" dirty="0" err="1" smtClean="0"/>
              <a:t>en</a:t>
            </a:r>
            <a:r>
              <a:rPr lang="en-US" dirty="0" smtClean="0"/>
              <a:t> el </a:t>
            </a:r>
            <a:r>
              <a:rPr lang="en-US" dirty="0" err="1" smtClean="0"/>
              <a:t>área</a:t>
            </a:r>
            <a:r>
              <a:rPr lang="en-US" dirty="0" smtClean="0"/>
              <a:t> </a:t>
            </a:r>
            <a:r>
              <a:rPr lang="en-US" dirty="0" err="1" smtClean="0"/>
              <a:t>donde</a:t>
            </a:r>
            <a:r>
              <a:rPr lang="en-US" dirty="0" smtClean="0"/>
              <a:t> se </a:t>
            </a:r>
            <a:r>
              <a:rPr lang="en-US" dirty="0" err="1" smtClean="0"/>
              <a:t>encuentran</a:t>
            </a:r>
            <a:r>
              <a:rPr lang="en-US" dirty="0" smtClean="0"/>
              <a:t> </a:t>
            </a:r>
            <a:r>
              <a:rPr lang="en-US" dirty="0" err="1" smtClean="0"/>
              <a:t>los</a:t>
            </a:r>
            <a:r>
              <a:rPr lang="en-US" dirty="0" smtClean="0"/>
              <a:t> </a:t>
            </a:r>
            <a:r>
              <a:rPr lang="en-US" dirty="0" err="1" smtClean="0"/>
              <a:t>clientes</a:t>
            </a:r>
            <a:r>
              <a:rPr lang="en-US" dirty="0" smtClean="0"/>
              <a:t>, </a:t>
            </a:r>
            <a:r>
              <a:rPr lang="en-US" dirty="0" err="1" smtClean="0"/>
              <a:t>bajamos</a:t>
            </a:r>
            <a:r>
              <a:rPr lang="en-US" dirty="0" smtClean="0"/>
              <a:t> </a:t>
            </a:r>
            <a:r>
              <a:rPr lang="en-US" dirty="0" err="1" smtClean="0"/>
              <a:t>gradualmente</a:t>
            </a:r>
            <a:r>
              <a:rPr lang="en-US" dirty="0" smtClean="0"/>
              <a:t> el </a:t>
            </a:r>
            <a:r>
              <a:rPr lang="en-US" dirty="0" err="1" smtClean="0"/>
              <a:t>voltaje</a:t>
            </a:r>
            <a:r>
              <a:rPr lang="en-US" dirty="0" smtClean="0"/>
              <a:t> hasta el </a:t>
            </a:r>
            <a:r>
              <a:rPr lang="en-US" dirty="0" err="1" smtClean="0"/>
              <a:t>nivel</a:t>
            </a:r>
            <a:r>
              <a:rPr lang="en-US" dirty="0" smtClean="0"/>
              <a:t> de </a:t>
            </a:r>
            <a:r>
              <a:rPr lang="en-US" dirty="0" err="1" smtClean="0"/>
              <a:t>uso</a:t>
            </a:r>
            <a:r>
              <a:rPr lang="en-US" dirty="0" smtClean="0"/>
              <a:t> </a:t>
            </a:r>
            <a:r>
              <a:rPr lang="en-US" dirty="0" err="1" smtClean="0"/>
              <a:t>seguro</a:t>
            </a:r>
            <a:r>
              <a:rPr lang="en-US" dirty="0" smtClean="0"/>
              <a:t> (208/120 V, </a:t>
            </a:r>
            <a:r>
              <a:rPr lang="en-US" dirty="0" err="1" smtClean="0"/>
              <a:t>por</a:t>
            </a:r>
            <a:r>
              <a:rPr lang="en-US" dirty="0" smtClean="0"/>
              <a:t> </a:t>
            </a:r>
            <a:r>
              <a:rPr lang="en-US" dirty="0" err="1" smtClean="0"/>
              <a:t>ejemplo</a:t>
            </a:r>
            <a:r>
              <a:rPr lang="en-US" dirty="0" smtClean="0"/>
              <a:t>). </a:t>
            </a:r>
            <a:r>
              <a:rPr lang="en-US" dirty="0" err="1" smtClean="0"/>
              <a:t>Obviamente</a:t>
            </a:r>
            <a:r>
              <a:rPr lang="en-US" dirty="0" smtClean="0"/>
              <a:t>, las </a:t>
            </a:r>
            <a:r>
              <a:rPr lang="en-US" dirty="0" err="1" smtClean="0"/>
              <a:t>subestaciones</a:t>
            </a:r>
            <a:r>
              <a:rPr lang="en-US" dirty="0" smtClean="0"/>
              <a:t> de </a:t>
            </a:r>
            <a:r>
              <a:rPr lang="en-US" dirty="0" err="1" smtClean="0"/>
              <a:t>transformación</a:t>
            </a:r>
            <a:r>
              <a:rPr lang="en-US" dirty="0" smtClean="0"/>
              <a:t> </a:t>
            </a:r>
            <a:r>
              <a:rPr lang="en-US" dirty="0" err="1" smtClean="0"/>
              <a:t>eléctrica</a:t>
            </a:r>
            <a:r>
              <a:rPr lang="en-US" dirty="0" smtClean="0"/>
              <a:t> </a:t>
            </a:r>
            <a:r>
              <a:rPr lang="en-US" dirty="0" err="1" smtClean="0"/>
              <a:t>están</a:t>
            </a:r>
            <a:r>
              <a:rPr lang="en-US" dirty="0" smtClean="0"/>
              <a:t> </a:t>
            </a:r>
            <a:r>
              <a:rPr lang="en-US" dirty="0" err="1" smtClean="0"/>
              <a:t>jugando</a:t>
            </a:r>
            <a:r>
              <a:rPr lang="en-US" dirty="0" smtClean="0"/>
              <a:t> un </a:t>
            </a:r>
            <a:r>
              <a:rPr lang="en-US" dirty="0" err="1" smtClean="0"/>
              <a:t>papel</a:t>
            </a:r>
            <a:r>
              <a:rPr lang="en-US" dirty="0" smtClean="0"/>
              <a:t> </a:t>
            </a:r>
            <a:r>
              <a:rPr lang="en-US" dirty="0" err="1" smtClean="0"/>
              <a:t>importante</a:t>
            </a:r>
            <a:r>
              <a:rPr lang="en-US" dirty="0" smtClean="0"/>
              <a:t> </a:t>
            </a:r>
            <a:r>
              <a:rPr lang="en-US" dirty="0" err="1" smtClean="0"/>
              <a:t>en</a:t>
            </a:r>
            <a:r>
              <a:rPr lang="en-US" dirty="0" smtClean="0"/>
              <a:t> el </a:t>
            </a:r>
            <a:r>
              <a:rPr lang="en-US" dirty="0" err="1" smtClean="0"/>
              <a:t>cumplimiento</a:t>
            </a:r>
            <a:r>
              <a:rPr lang="en-US" dirty="0" smtClean="0"/>
              <a:t> de </a:t>
            </a:r>
            <a:r>
              <a:rPr lang="en-US" dirty="0" err="1" smtClean="0"/>
              <a:t>esta</a:t>
            </a:r>
            <a:r>
              <a:rPr lang="en-US" dirty="0" smtClean="0"/>
              <a:t> </a:t>
            </a:r>
            <a:r>
              <a:rPr lang="en-US" dirty="0" err="1" smtClean="0"/>
              <a:t>tarea</a:t>
            </a:r>
            <a:r>
              <a:rPr lang="en-US" dirty="0" smtClean="0"/>
              <a:t>. El </a:t>
            </a:r>
            <a:r>
              <a:rPr lang="en-US" dirty="0" err="1" smtClean="0"/>
              <a:t>número</a:t>
            </a:r>
            <a:r>
              <a:rPr lang="en-US" dirty="0" smtClean="0"/>
              <a:t> de </a:t>
            </a:r>
            <a:r>
              <a:rPr lang="en-US" dirty="0" err="1" smtClean="0"/>
              <a:t>pasos</a:t>
            </a:r>
            <a:r>
              <a:rPr lang="en-US" dirty="0" smtClean="0"/>
              <a:t> </a:t>
            </a:r>
            <a:r>
              <a:rPr lang="en-US" dirty="0" err="1" smtClean="0"/>
              <a:t>en</a:t>
            </a:r>
            <a:r>
              <a:rPr lang="en-US" dirty="0" smtClean="0"/>
              <a:t> </a:t>
            </a:r>
            <a:r>
              <a:rPr lang="en-US" dirty="0" err="1" smtClean="0"/>
              <a:t>subir</a:t>
            </a:r>
            <a:r>
              <a:rPr lang="en-US" dirty="0" smtClean="0"/>
              <a:t> y </a:t>
            </a:r>
            <a:r>
              <a:rPr lang="en-US" dirty="0" err="1" smtClean="0"/>
              <a:t>bajar</a:t>
            </a:r>
            <a:r>
              <a:rPr lang="en-US" dirty="0" smtClean="0"/>
              <a:t> el </a:t>
            </a:r>
            <a:r>
              <a:rPr lang="en-US" dirty="0" err="1" smtClean="0"/>
              <a:t>voltaje</a:t>
            </a:r>
            <a:r>
              <a:rPr lang="en-US" dirty="0" smtClean="0"/>
              <a:t> se define a </a:t>
            </a:r>
            <a:r>
              <a:rPr lang="en-US" dirty="0" err="1" smtClean="0"/>
              <a:t>través</a:t>
            </a:r>
            <a:r>
              <a:rPr lang="en-US" dirty="0" smtClean="0"/>
              <a:t> de </a:t>
            </a:r>
            <a:r>
              <a:rPr lang="en-US" dirty="0" err="1" smtClean="0"/>
              <a:t>estudios</a:t>
            </a:r>
            <a:r>
              <a:rPr lang="en-US" dirty="0" smtClean="0"/>
              <a:t> de </a:t>
            </a:r>
            <a:r>
              <a:rPr lang="en-US" dirty="0" err="1" smtClean="0"/>
              <a:t>optimización</a:t>
            </a:r>
            <a:r>
              <a:rPr lang="en-US" dirty="0" smtClean="0"/>
              <a:t> </a:t>
            </a:r>
            <a:r>
              <a:rPr lang="en-US" dirty="0" err="1" smtClean="0"/>
              <a:t>realizados</a:t>
            </a:r>
            <a:r>
              <a:rPr lang="en-US" dirty="0" smtClean="0"/>
              <a:t> </a:t>
            </a:r>
            <a:r>
              <a:rPr lang="en-US" dirty="0" err="1" smtClean="0"/>
              <a:t>por</a:t>
            </a:r>
            <a:r>
              <a:rPr lang="en-US" dirty="0" smtClean="0"/>
              <a:t> </a:t>
            </a:r>
            <a:r>
              <a:rPr lang="en-US" dirty="0" err="1" smtClean="0"/>
              <a:t>los</a:t>
            </a:r>
            <a:r>
              <a:rPr lang="en-US" dirty="0" smtClean="0"/>
              <a:t> </a:t>
            </a:r>
            <a:r>
              <a:rPr lang="en-US" dirty="0" err="1" smtClean="0"/>
              <a:t>planificadores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5</a:t>
            </a:fld>
            <a:endParaRPr lang="en-US"/>
          </a:p>
        </p:txBody>
      </p:sp>
    </p:spTree>
    <p:extLst>
      <p:ext uri="{BB962C8B-B14F-4D97-AF65-F5344CB8AC3E}">
        <p14:creationId xmlns:p14="http://schemas.microsoft.com/office/powerpoint/2010/main" val="3173449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Misión</a:t>
            </a:r>
            <a:r>
              <a:rPr lang="en-US" b="1" dirty="0" smtClean="0"/>
              <a:t> de las </a:t>
            </a:r>
            <a:r>
              <a:rPr lang="en-US" b="1" dirty="0" err="1" smtClean="0"/>
              <a:t>Subestaciones</a:t>
            </a:r>
            <a:endParaRPr lang="en-US" b="1" dirty="0" smtClean="0"/>
          </a:p>
          <a:p>
            <a:pPr algn="just"/>
            <a:endParaRPr lang="en-US" dirty="0" smtClean="0"/>
          </a:p>
          <a:p>
            <a:pPr algn="just"/>
            <a:r>
              <a:rPr lang="en-US" dirty="0" smtClean="0"/>
              <a:t>Las </a:t>
            </a:r>
            <a:r>
              <a:rPr lang="en-US" dirty="0" err="1" smtClean="0"/>
              <a:t>Subestaciones</a:t>
            </a:r>
            <a:r>
              <a:rPr lang="en-US" dirty="0" smtClean="0"/>
              <a:t> </a:t>
            </a:r>
            <a:r>
              <a:rPr lang="en-US" dirty="0" err="1" smtClean="0"/>
              <a:t>Eléctricas</a:t>
            </a:r>
            <a:r>
              <a:rPr lang="en-US" dirty="0" smtClean="0"/>
              <a:t> </a:t>
            </a:r>
            <a:r>
              <a:rPr lang="en-US" dirty="0" err="1" smtClean="0"/>
              <a:t>tienen</a:t>
            </a:r>
            <a:r>
              <a:rPr lang="en-US" dirty="0" smtClean="0"/>
              <a:t> la </a:t>
            </a:r>
            <a:r>
              <a:rPr lang="en-US" dirty="0" err="1" smtClean="0"/>
              <a:t>siguiente</a:t>
            </a:r>
            <a:r>
              <a:rPr lang="en-US" dirty="0" smtClean="0"/>
              <a:t> </a:t>
            </a:r>
            <a:r>
              <a:rPr lang="en-US" dirty="0" err="1" smtClean="0"/>
              <a:t>misión</a:t>
            </a:r>
            <a:r>
              <a:rPr lang="en-US" dirty="0" smtClean="0"/>
              <a:t> a </a:t>
            </a:r>
            <a:r>
              <a:rPr lang="en-US" dirty="0" err="1" smtClean="0"/>
              <a:t>cumplir</a:t>
            </a:r>
            <a:r>
              <a:rPr lang="en-US" dirty="0" smtClean="0"/>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Transformación</a:t>
            </a:r>
            <a:r>
              <a:rPr lang="en-US" b="1" dirty="0" smtClean="0">
                <a:solidFill>
                  <a:srgbClr val="0070C0"/>
                </a:solidFill>
              </a:rPr>
              <a:t> de </a:t>
            </a:r>
            <a:r>
              <a:rPr lang="en-US" b="1" dirty="0" err="1" smtClean="0">
                <a:solidFill>
                  <a:srgbClr val="0070C0"/>
                </a:solidFill>
              </a:rPr>
              <a:t>voltaje</a:t>
            </a:r>
            <a:r>
              <a:rPr lang="en-US" b="1" dirty="0" smtClean="0">
                <a:solidFill>
                  <a:srgbClr val="0070C0"/>
                </a:solidFill>
              </a:rPr>
              <a:t> </a:t>
            </a:r>
            <a:r>
              <a:rPr lang="en-US" b="1" dirty="0" err="1" smtClean="0">
                <a:solidFill>
                  <a:srgbClr val="0070C0"/>
                </a:solidFill>
              </a:rPr>
              <a:t>ascendente</a:t>
            </a:r>
            <a:r>
              <a:rPr lang="en-US" b="1" dirty="0" smtClean="0">
                <a:solidFill>
                  <a:srgbClr val="0070C0"/>
                </a:solidFill>
              </a:rPr>
              <a:t> y </a:t>
            </a:r>
            <a:r>
              <a:rPr lang="en-US" b="1" dirty="0" err="1" smtClean="0">
                <a:solidFill>
                  <a:srgbClr val="0070C0"/>
                </a:solidFill>
              </a:rPr>
              <a:t>descendente</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conexión</a:t>
            </a:r>
            <a:r>
              <a:rPr lang="en-US" b="1" dirty="0" smtClean="0">
                <a:solidFill>
                  <a:srgbClr val="0070C0"/>
                </a:solidFill>
              </a:rPr>
              <a:t> de </a:t>
            </a:r>
            <a:r>
              <a:rPr lang="en-US" b="1" dirty="0" err="1" smtClean="0">
                <a:solidFill>
                  <a:srgbClr val="0070C0"/>
                </a:solidFill>
              </a:rPr>
              <a:t>líneas</a:t>
            </a:r>
            <a:r>
              <a:rPr lang="en-US" b="1" dirty="0" smtClean="0">
                <a:solidFill>
                  <a:srgbClr val="0070C0"/>
                </a:solidFill>
              </a:rPr>
              <a:t> de </a:t>
            </a:r>
            <a:r>
              <a:rPr lang="en-US" b="1" dirty="0" err="1" smtClean="0">
                <a:solidFill>
                  <a:srgbClr val="0070C0"/>
                </a:solidFill>
              </a:rPr>
              <a:t>transmisión</a:t>
            </a:r>
            <a:r>
              <a:rPr lang="en-US" b="1" dirty="0" smtClean="0">
                <a:solidFill>
                  <a:srgbClr val="0070C0"/>
                </a:solidFill>
              </a:rPr>
              <a:t> y </a:t>
            </a:r>
            <a:r>
              <a:rPr lang="en-US" b="1" dirty="0" err="1" smtClean="0">
                <a:solidFill>
                  <a:srgbClr val="0070C0"/>
                </a:solidFill>
              </a:rPr>
              <a:t>distribución</a:t>
            </a:r>
            <a:r>
              <a:rPr lang="en-US" b="1" dirty="0" smtClean="0">
                <a:solidFill>
                  <a:srgbClr val="0070C0"/>
                </a:solidFill>
              </a:rPr>
              <a:t> </a:t>
            </a:r>
            <a:r>
              <a:rPr lang="en-US" b="1" dirty="0" err="1" smtClean="0">
                <a:solidFill>
                  <a:srgbClr val="0070C0"/>
                </a:solidFill>
              </a:rPr>
              <a:t>separadas</a:t>
            </a:r>
            <a:r>
              <a:rPr lang="en-US" b="1" dirty="0" smtClean="0">
                <a:solidFill>
                  <a:srgbClr val="0070C0"/>
                </a:solidFill>
              </a:rPr>
              <a:t> para </a:t>
            </a:r>
            <a:r>
              <a:rPr lang="en-US" b="1" dirty="0" err="1" smtClean="0">
                <a:solidFill>
                  <a:srgbClr val="0070C0"/>
                </a:solidFill>
              </a:rPr>
              <a:t>aumentar</a:t>
            </a:r>
            <a:r>
              <a:rPr lang="en-US" b="1" dirty="0" smtClean="0">
                <a:solidFill>
                  <a:srgbClr val="0070C0"/>
                </a:solidFill>
              </a:rPr>
              <a:t> la </a:t>
            </a:r>
            <a:r>
              <a:rPr lang="en-US" b="1" dirty="0" err="1" smtClean="0">
                <a:solidFill>
                  <a:srgbClr val="0070C0"/>
                </a:solidFill>
              </a:rPr>
              <a:t>eficiencia</a:t>
            </a:r>
            <a:r>
              <a:rPr lang="en-US" b="1" dirty="0" smtClean="0">
                <a:solidFill>
                  <a:srgbClr val="0070C0"/>
                </a:solidFill>
              </a:rPr>
              <a:t> y la </a:t>
            </a:r>
            <a:r>
              <a:rPr lang="en-US" b="1" dirty="0" err="1" smtClean="0">
                <a:solidFill>
                  <a:srgbClr val="0070C0"/>
                </a:solidFill>
              </a:rPr>
              <a:t>confiabilidad</a:t>
            </a:r>
            <a:r>
              <a:rPr lang="en-US" b="1" dirty="0" smtClean="0">
                <a:solidFill>
                  <a:srgbClr val="0070C0"/>
                </a:solidFill>
              </a:rPr>
              <a:t> del </a:t>
            </a:r>
            <a:r>
              <a:rPr lang="en-US" b="1" dirty="0" err="1" smtClean="0">
                <a:solidFill>
                  <a:srgbClr val="0070C0"/>
                </a:solidFill>
              </a:rPr>
              <a:t>suministro</a:t>
            </a:r>
            <a:r>
              <a:rPr lang="en-US" b="1" dirty="0" smtClean="0">
                <a:solidFill>
                  <a:srgbClr val="0070C0"/>
                </a:solidFill>
              </a:rPr>
              <a:t> de </a:t>
            </a:r>
            <a:r>
              <a:rPr lang="en-US" b="1" dirty="0" err="1" smtClean="0">
                <a:solidFill>
                  <a:srgbClr val="0070C0"/>
                </a:solidFill>
              </a:rPr>
              <a:t>energía</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 </a:t>
            </a:r>
            <a:r>
              <a:rPr lang="en-US" b="1" dirty="0" err="1" smtClean="0">
                <a:solidFill>
                  <a:srgbClr val="0070C0"/>
                </a:solidFill>
              </a:rPr>
              <a:t>Seccionamiento</a:t>
            </a:r>
            <a:r>
              <a:rPr lang="en-US" b="1" dirty="0" smtClean="0">
                <a:solidFill>
                  <a:srgbClr val="0070C0"/>
                </a:solidFill>
              </a:rPr>
              <a:t> del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potencia</a:t>
            </a:r>
            <a:r>
              <a:rPr lang="en-US" b="1" dirty="0" smtClean="0">
                <a:solidFill>
                  <a:srgbClr val="0070C0"/>
                </a:solidFill>
              </a:rPr>
              <a:t> para </a:t>
            </a:r>
            <a:r>
              <a:rPr lang="en-US" b="1" dirty="0" err="1" smtClean="0">
                <a:solidFill>
                  <a:srgbClr val="0070C0"/>
                </a:solidFill>
              </a:rPr>
              <a:t>aumentar</a:t>
            </a:r>
            <a:r>
              <a:rPr lang="en-US" b="1" dirty="0" smtClean="0">
                <a:solidFill>
                  <a:srgbClr val="0070C0"/>
                </a:solidFill>
              </a:rPr>
              <a:t> </a:t>
            </a:r>
            <a:r>
              <a:rPr lang="en-US" b="1" dirty="0" err="1" smtClean="0">
                <a:solidFill>
                  <a:srgbClr val="0070C0"/>
                </a:solidFill>
              </a:rPr>
              <a:t>su</a:t>
            </a:r>
            <a:r>
              <a:rPr lang="en-US" b="1" dirty="0" smtClean="0">
                <a:solidFill>
                  <a:srgbClr val="0070C0"/>
                </a:solidFill>
              </a:rPr>
              <a:t> </a:t>
            </a:r>
            <a:r>
              <a:rPr lang="en-US" b="1" dirty="0" err="1" smtClean="0">
                <a:solidFill>
                  <a:srgbClr val="0070C0"/>
                </a:solidFill>
              </a:rPr>
              <a:t>confiabilidad</a:t>
            </a:r>
            <a:r>
              <a:rPr lang="en-US" b="1" dirty="0" smtClean="0">
                <a:solidFill>
                  <a:srgbClr val="0070C0"/>
                </a:solidFill>
              </a:rPr>
              <a:t> y </a:t>
            </a:r>
            <a:r>
              <a:rPr lang="en-US" b="1" dirty="0" err="1" smtClean="0">
                <a:solidFill>
                  <a:srgbClr val="0070C0"/>
                </a:solidFill>
              </a:rPr>
              <a:t>flexibilidad</a:t>
            </a:r>
            <a:r>
              <a:rPr lang="en-US" b="1" dirty="0" smtClean="0">
                <a:solidFill>
                  <a:srgbClr val="0070C0"/>
                </a:solidFill>
              </a:rPr>
              <a:t> </a:t>
            </a:r>
            <a:r>
              <a:rPr lang="en-US" b="1" dirty="0" err="1" smtClean="0">
                <a:solidFill>
                  <a:srgbClr val="0070C0"/>
                </a:solidFill>
              </a:rPr>
              <a:t>operativa</a:t>
            </a:r>
            <a:r>
              <a:rPr lang="en-US" b="1" dirty="0" smtClean="0">
                <a:solidFill>
                  <a:srgbClr val="0070C0"/>
                </a:solidFill>
              </a:rPr>
              <a:t> -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llamada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a:t>
            </a:r>
          </a:p>
          <a:p>
            <a:pPr algn="just"/>
            <a:endParaRPr lang="en-US" dirty="0" smtClean="0"/>
          </a:p>
          <a:p>
            <a:pPr algn="just"/>
            <a:r>
              <a:rPr lang="en-US" dirty="0" err="1" smtClean="0"/>
              <a:t>Discutamos</a:t>
            </a:r>
            <a:r>
              <a:rPr lang="en-US" dirty="0" smtClean="0"/>
              <a:t> el </a:t>
            </a:r>
            <a:r>
              <a:rPr lang="en-US" dirty="0" err="1" smtClean="0"/>
              <a:t>significado</a:t>
            </a:r>
            <a:r>
              <a:rPr lang="en-US" dirty="0" smtClean="0"/>
              <a:t> de </a:t>
            </a:r>
            <a:r>
              <a:rPr lang="en-US" dirty="0" err="1" smtClean="0"/>
              <a:t>seccionar</a:t>
            </a:r>
            <a:r>
              <a:rPr lang="en-US" dirty="0" smtClean="0"/>
              <a:t> el </a:t>
            </a:r>
            <a:r>
              <a:rPr lang="en-US" dirty="0" err="1" smtClean="0"/>
              <a:t>sistema</a:t>
            </a:r>
            <a:r>
              <a:rPr lang="en-US" dirty="0" smtClean="0"/>
              <a:t> de </a:t>
            </a:r>
            <a:r>
              <a:rPr lang="en-US" dirty="0" err="1" smtClean="0"/>
              <a:t>potencia</a:t>
            </a:r>
            <a:r>
              <a:rPr lang="en-US" dirty="0" smtClean="0"/>
              <a:t>, las </a:t>
            </a:r>
            <a:r>
              <a:rPr lang="en-US" dirty="0" err="1" smtClean="0"/>
              <a:t>razones</a:t>
            </a:r>
            <a:r>
              <a:rPr lang="en-US" dirty="0" smtClean="0"/>
              <a:t> para </a:t>
            </a:r>
            <a:r>
              <a:rPr lang="en-US" dirty="0" err="1" smtClean="0"/>
              <a:t>ello</a:t>
            </a:r>
            <a:r>
              <a:rPr lang="en-US" dirty="0" smtClean="0"/>
              <a:t> y </a:t>
            </a:r>
            <a:r>
              <a:rPr lang="en-US" dirty="0" err="1" smtClean="0"/>
              <a:t>los</a:t>
            </a:r>
            <a:r>
              <a:rPr lang="en-US" dirty="0" smtClean="0"/>
              <a:t> </a:t>
            </a:r>
            <a:r>
              <a:rPr lang="en-US" dirty="0" err="1" smtClean="0"/>
              <a:t>beneficios</a:t>
            </a:r>
            <a:r>
              <a:rPr lang="en-US" dirty="0" smtClean="0"/>
              <a:t> que </a:t>
            </a:r>
            <a:r>
              <a:rPr lang="en-US" dirty="0" err="1" smtClean="0"/>
              <a:t>tiene</a:t>
            </a:r>
            <a:r>
              <a:rPr lang="en-US" dirty="0" smtClean="0"/>
              <a:t> </a:t>
            </a:r>
            <a:r>
              <a:rPr lang="en-US" dirty="0" err="1" smtClean="0"/>
              <a:t>usando</a:t>
            </a:r>
            <a:r>
              <a:rPr lang="en-US" dirty="0" smtClean="0"/>
              <a:t> </a:t>
            </a:r>
            <a:r>
              <a:rPr lang="en-US" dirty="0" err="1" smtClean="0"/>
              <a:t>como</a:t>
            </a:r>
            <a:r>
              <a:rPr lang="en-US" dirty="0" smtClean="0"/>
              <a:t> </a:t>
            </a:r>
            <a:r>
              <a:rPr lang="en-US" dirty="0" err="1" smtClean="0"/>
              <a:t>ejemplo</a:t>
            </a:r>
            <a:r>
              <a:rPr lang="en-US" dirty="0" smtClean="0"/>
              <a:t> la </a:t>
            </a:r>
            <a:r>
              <a:rPr lang="en-US" dirty="0" err="1" smtClean="0"/>
              <a:t>línea</a:t>
            </a:r>
            <a:r>
              <a:rPr lang="en-US" dirty="0" smtClean="0"/>
              <a:t> de </a:t>
            </a:r>
            <a:r>
              <a:rPr lang="en-US" dirty="0" err="1" smtClean="0"/>
              <a:t>energía</a:t>
            </a:r>
            <a:r>
              <a:rPr lang="en-US" dirty="0" smtClean="0"/>
              <a:t> que </a:t>
            </a:r>
            <a:r>
              <a:rPr lang="en-US" dirty="0" err="1" smtClean="0"/>
              <a:t>conecta</a:t>
            </a:r>
            <a:r>
              <a:rPr lang="en-US" dirty="0" smtClean="0"/>
              <a:t> dos </a:t>
            </a:r>
            <a:r>
              <a:rPr lang="en-US" dirty="0" err="1" smtClean="0"/>
              <a:t>subestaciones</a:t>
            </a:r>
            <a:r>
              <a:rPr lang="en-US" dirty="0" smtClean="0"/>
              <a:t> que se </a:t>
            </a:r>
            <a:r>
              <a:rPr lang="en-US" dirty="0" err="1" smtClean="0"/>
              <a:t>muestran</a:t>
            </a:r>
            <a:r>
              <a:rPr lang="en-US" dirty="0" smtClean="0"/>
              <a:t> </a:t>
            </a:r>
            <a:r>
              <a:rPr lang="en-US" dirty="0" err="1" smtClean="0"/>
              <a:t>en</a:t>
            </a:r>
            <a:r>
              <a:rPr lang="en-US" dirty="0" smtClean="0"/>
              <a:t> la Fig.2.</a:t>
            </a:r>
          </a:p>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esta</a:t>
            </a:r>
            <a:r>
              <a:rPr lang="en-US" dirty="0" smtClean="0"/>
              <a:t> </a:t>
            </a:r>
            <a:r>
              <a:rPr lang="en-US" dirty="0" err="1" smtClean="0"/>
              <a:t>línea</a:t>
            </a:r>
            <a:r>
              <a:rPr lang="en-US" dirty="0" smtClean="0"/>
              <a:t> </a:t>
            </a:r>
            <a:r>
              <a:rPr lang="en-US" dirty="0" err="1" smtClean="0"/>
              <a:t>tiene</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en</a:t>
            </a:r>
            <a:r>
              <a:rPr lang="en-US" dirty="0" smtClean="0"/>
              <a:t> ambos </a:t>
            </a:r>
            <a:r>
              <a:rPr lang="en-US" dirty="0" err="1" smtClean="0"/>
              <a:t>extremos</a:t>
            </a:r>
            <a:r>
              <a:rPr lang="en-US" dirty="0" smtClean="0"/>
              <a:t> y </a:t>
            </a:r>
            <a:r>
              <a:rPr lang="en-US" dirty="0" err="1" smtClean="0"/>
              <a:t>cuatro</a:t>
            </a:r>
            <a:r>
              <a:rPr lang="en-US" dirty="0" smtClean="0"/>
              <a:t> </a:t>
            </a:r>
            <a:r>
              <a:rPr lang="en-US" dirty="0" err="1" smtClean="0"/>
              <a:t>grifos</a:t>
            </a:r>
            <a:r>
              <a:rPr lang="en-US" dirty="0" smtClean="0"/>
              <a:t> que </a:t>
            </a:r>
            <a:r>
              <a:rPr lang="en-US" dirty="0" err="1" smtClean="0"/>
              <a:t>alimentan</a:t>
            </a:r>
            <a:r>
              <a:rPr lang="en-US" dirty="0" smtClean="0"/>
              <a:t> a </a:t>
            </a:r>
            <a:r>
              <a:rPr lang="en-US" dirty="0" err="1" smtClean="0"/>
              <a:t>los</a:t>
            </a:r>
            <a:r>
              <a:rPr lang="en-US" dirty="0" smtClean="0"/>
              <a:t> </a:t>
            </a:r>
            <a:r>
              <a:rPr lang="en-US" dirty="0" err="1" smtClean="0"/>
              <a:t>clientes</a:t>
            </a:r>
            <a:r>
              <a:rPr lang="en-US" dirty="0" smtClean="0"/>
              <a:t> (</a:t>
            </a:r>
            <a:r>
              <a:rPr lang="en-US" dirty="0" err="1" smtClean="0"/>
              <a:t>más</a:t>
            </a:r>
            <a:r>
              <a:rPr lang="en-US" dirty="0" smtClean="0"/>
              <a:t> </a:t>
            </a:r>
            <a:r>
              <a:rPr lang="en-US" dirty="0" err="1" smtClean="0"/>
              <a:t>adelante</a:t>
            </a:r>
            <a:r>
              <a:rPr lang="en-US" dirty="0" smtClean="0"/>
              <a:t> </a:t>
            </a:r>
            <a:r>
              <a:rPr lang="en-US" dirty="0" err="1" smtClean="0"/>
              <a:t>hablaremos</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con mayor </a:t>
            </a:r>
            <a:r>
              <a:rPr lang="en-US" dirty="0" err="1" smtClean="0"/>
              <a:t>detalle</a:t>
            </a:r>
            <a:r>
              <a:rPr lang="en-US" dirty="0" smtClean="0"/>
              <a:t>). </a:t>
            </a:r>
          </a:p>
          <a:p>
            <a:pPr algn="just"/>
            <a:r>
              <a:rPr lang="en-US" dirty="0" smtClean="0"/>
              <a:t>Antes de la </a:t>
            </a:r>
            <a:r>
              <a:rPr lang="en-US" dirty="0" err="1" smtClean="0"/>
              <a:t>seccionalización</a:t>
            </a:r>
            <a:r>
              <a:rPr lang="en-US" dirty="0" smtClean="0"/>
              <a:t>, </a:t>
            </a:r>
            <a:r>
              <a:rPr lang="en-US" dirty="0" err="1" smtClean="0"/>
              <a:t>cualquier</a:t>
            </a:r>
            <a:r>
              <a:rPr lang="en-US" dirty="0" smtClean="0"/>
              <a:t> </a:t>
            </a:r>
            <a:r>
              <a:rPr lang="en-US" dirty="0" err="1" smtClean="0"/>
              <a:t>falla</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provocaría</a:t>
            </a:r>
            <a:r>
              <a:rPr lang="en-US" dirty="0" smtClean="0"/>
              <a:t> que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en</a:t>
            </a:r>
            <a:r>
              <a:rPr lang="en-US" dirty="0" smtClean="0"/>
              <a:t> ambos </a:t>
            </a:r>
            <a:r>
              <a:rPr lang="en-US" dirty="0" err="1" smtClean="0"/>
              <a:t>extremos</a:t>
            </a:r>
            <a:r>
              <a:rPr lang="en-US" dirty="0" smtClean="0"/>
              <a:t> de la </a:t>
            </a:r>
            <a:r>
              <a:rPr lang="en-US" dirty="0" err="1" smtClean="0"/>
              <a:t>línea</a:t>
            </a:r>
            <a:r>
              <a:rPr lang="en-US" dirty="0" smtClean="0"/>
              <a:t> se </a:t>
            </a:r>
            <a:r>
              <a:rPr lang="en-US" dirty="0" err="1" smtClean="0"/>
              <a:t>abrieran</a:t>
            </a:r>
            <a:r>
              <a:rPr lang="en-US" dirty="0" smtClean="0"/>
              <a:t> (</a:t>
            </a:r>
            <a:r>
              <a:rPr lang="en-US" dirty="0" err="1" smtClean="0"/>
              <a:t>dispararan</a:t>
            </a:r>
            <a:r>
              <a:rPr lang="en-US" dirty="0" smtClean="0"/>
              <a:t>) para </a:t>
            </a:r>
            <a:r>
              <a:rPr lang="en-US" dirty="0" err="1" smtClean="0"/>
              <a:t>aislar</a:t>
            </a:r>
            <a:r>
              <a:rPr lang="en-US" dirty="0" smtClean="0"/>
              <a:t> la </a:t>
            </a:r>
            <a:r>
              <a:rPr lang="en-US" dirty="0" err="1" smtClean="0"/>
              <a:t>falla</a:t>
            </a:r>
            <a:r>
              <a:rPr lang="en-US" dirty="0" smtClean="0"/>
              <a:t>. </a:t>
            </a:r>
            <a:r>
              <a:rPr lang="en-US" dirty="0" err="1" smtClean="0"/>
              <a:t>Cuando</a:t>
            </a:r>
            <a:r>
              <a:rPr lang="en-US" dirty="0" smtClean="0"/>
              <a:t> </a:t>
            </a:r>
            <a:r>
              <a:rPr lang="en-US" dirty="0" err="1" smtClean="0"/>
              <a:t>suceda</a:t>
            </a:r>
            <a:r>
              <a:rPr lang="en-US" dirty="0" smtClean="0"/>
              <a:t>, </a:t>
            </a:r>
            <a:r>
              <a:rPr lang="en-US" dirty="0" err="1" smtClean="0"/>
              <a:t>los</a:t>
            </a:r>
            <a:r>
              <a:rPr lang="en-US" dirty="0" smtClean="0"/>
              <a:t> </a:t>
            </a:r>
            <a:r>
              <a:rPr lang="en-US" dirty="0" err="1" smtClean="0"/>
              <a:t>cuatro</a:t>
            </a:r>
            <a:r>
              <a:rPr lang="en-US" dirty="0" smtClean="0"/>
              <a:t> </a:t>
            </a:r>
            <a:r>
              <a:rPr lang="en-US" dirty="0" err="1" smtClean="0"/>
              <a:t>clientes</a:t>
            </a:r>
            <a:r>
              <a:rPr lang="en-US" dirty="0" smtClean="0"/>
              <a:t> </a:t>
            </a:r>
            <a:r>
              <a:rPr lang="en-US" dirty="0" err="1" smtClean="0"/>
              <a:t>perderán</a:t>
            </a:r>
            <a:r>
              <a:rPr lang="en-US" dirty="0" smtClean="0"/>
              <a:t> el </a:t>
            </a:r>
            <a:r>
              <a:rPr lang="en-US" dirty="0" err="1" smtClean="0"/>
              <a:t>suministro</a:t>
            </a:r>
            <a:r>
              <a:rPr lang="en-US" dirty="0" smtClean="0"/>
              <a:t> de </a:t>
            </a:r>
            <a:r>
              <a:rPr lang="en-US" dirty="0" err="1" smtClean="0"/>
              <a:t>energía</a:t>
            </a:r>
            <a:r>
              <a:rPr lang="en-US" dirty="0" smtClean="0"/>
              <a:t>. </a:t>
            </a:r>
            <a:r>
              <a:rPr lang="en-US" dirty="0" err="1" smtClean="0"/>
              <a:t>Supongamos</a:t>
            </a:r>
            <a:r>
              <a:rPr lang="en-US" dirty="0" smtClean="0"/>
              <a:t> que </a:t>
            </a:r>
            <a:r>
              <a:rPr lang="en-US" dirty="0" err="1" smtClean="0"/>
              <a:t>instalamos</a:t>
            </a:r>
            <a:r>
              <a:rPr lang="en-US" dirty="0" smtClean="0"/>
              <a:t> </a:t>
            </a:r>
            <a:r>
              <a:rPr lang="en-US" dirty="0" err="1" smtClean="0"/>
              <a:t>otro</a:t>
            </a:r>
            <a:r>
              <a:rPr lang="en-US" dirty="0" smtClean="0"/>
              <a:t> </a:t>
            </a:r>
            <a:r>
              <a:rPr lang="en-US" dirty="0" err="1" smtClean="0"/>
              <a:t>interruptor</a:t>
            </a:r>
            <a:r>
              <a:rPr lang="en-US" dirty="0" smtClean="0"/>
              <a:t> </a:t>
            </a:r>
            <a:r>
              <a:rPr lang="en-US" dirty="0" err="1" smtClean="0"/>
              <a:t>en</a:t>
            </a:r>
            <a:r>
              <a:rPr lang="en-US" dirty="0" smtClean="0"/>
              <a:t> el </a:t>
            </a:r>
            <a:r>
              <a:rPr lang="en-US" dirty="0" err="1" smtClean="0"/>
              <a:t>medio</a:t>
            </a:r>
            <a:r>
              <a:rPr lang="en-US" dirty="0" smtClean="0"/>
              <a:t> de la </a:t>
            </a:r>
            <a:r>
              <a:rPr lang="en-US" dirty="0" err="1" smtClean="0"/>
              <a:t>línea</a:t>
            </a:r>
            <a:r>
              <a:rPr lang="en-US" dirty="0" smtClean="0"/>
              <a:t> (</a:t>
            </a:r>
            <a:r>
              <a:rPr lang="en-US" dirty="0" err="1" smtClean="0"/>
              <a:t>ver</a:t>
            </a:r>
            <a:r>
              <a:rPr lang="en-US" dirty="0" smtClean="0"/>
              <a:t> Fig.2 “</a:t>
            </a:r>
            <a:r>
              <a:rPr lang="en-US" dirty="0" err="1" smtClean="0"/>
              <a:t>Después</a:t>
            </a:r>
            <a:r>
              <a:rPr lang="en-US" dirty="0" smtClean="0"/>
              <a:t> de </a:t>
            </a:r>
            <a:r>
              <a:rPr lang="en-US" dirty="0" err="1" smtClean="0"/>
              <a:t>seccionar</a:t>
            </a:r>
            <a:r>
              <a:rPr lang="en-US" dirty="0" smtClean="0"/>
              <a:t>”); </a:t>
            </a:r>
            <a:r>
              <a:rPr lang="en-US" dirty="0" err="1" smtClean="0"/>
              <a:t>es</a:t>
            </a:r>
            <a:r>
              <a:rPr lang="en-US" dirty="0" smtClean="0"/>
              <a:t> </a:t>
            </a:r>
            <a:r>
              <a:rPr lang="en-US" dirty="0" err="1" smtClean="0"/>
              <a:t>decir</a:t>
            </a:r>
            <a:r>
              <a:rPr lang="en-US" dirty="0" smtClean="0"/>
              <a:t>, </a:t>
            </a:r>
            <a:r>
              <a:rPr lang="en-US" dirty="0" err="1" smtClean="0"/>
              <a:t>dividir</a:t>
            </a:r>
            <a:r>
              <a:rPr lang="en-US" dirty="0" smtClean="0"/>
              <a:t> la </a:t>
            </a:r>
            <a:r>
              <a:rPr lang="en-US" dirty="0" err="1" smtClean="0"/>
              <a:t>línea</a:t>
            </a:r>
            <a:r>
              <a:rPr lang="en-US" dirty="0" smtClean="0"/>
              <a:t> </a:t>
            </a:r>
            <a:r>
              <a:rPr lang="en-US" dirty="0" err="1" smtClean="0"/>
              <a:t>en</a:t>
            </a:r>
            <a:r>
              <a:rPr lang="en-US" dirty="0" smtClean="0"/>
              <a:t> dos </a:t>
            </a:r>
            <a:r>
              <a:rPr lang="en-US" dirty="0" err="1" smtClean="0"/>
              <a:t>secciones</a:t>
            </a:r>
            <a:r>
              <a:rPr lang="en-US" dirty="0" smtClean="0"/>
              <a:t> o </a:t>
            </a:r>
            <a:r>
              <a:rPr lang="en-US" dirty="0" err="1" smtClean="0"/>
              <a:t>seccionarla</a:t>
            </a:r>
            <a:r>
              <a:rPr lang="en-US" dirty="0" smtClean="0"/>
              <a:t>. Si lo </a:t>
            </a:r>
            <a:r>
              <a:rPr lang="en-US" dirty="0" err="1" smtClean="0"/>
              <a:t>hacemos</a:t>
            </a:r>
            <a:r>
              <a:rPr lang="en-US" dirty="0" smtClean="0"/>
              <a:t>, la </a:t>
            </a:r>
            <a:r>
              <a:rPr lang="en-US" dirty="0" err="1" smtClean="0"/>
              <a:t>misma</a:t>
            </a:r>
            <a:r>
              <a:rPr lang="en-US" dirty="0" smtClean="0"/>
              <a:t> </a:t>
            </a:r>
            <a:r>
              <a:rPr lang="en-US" dirty="0" err="1" smtClean="0"/>
              <a:t>falta</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provocará</a:t>
            </a:r>
            <a:r>
              <a:rPr lang="en-US" dirty="0" smtClean="0"/>
              <a:t> de </a:t>
            </a:r>
            <a:r>
              <a:rPr lang="en-US" dirty="0" err="1" smtClean="0"/>
              <a:t>nuevo</a:t>
            </a:r>
            <a:r>
              <a:rPr lang="en-US" dirty="0" smtClean="0"/>
              <a:t> la </a:t>
            </a:r>
            <a:r>
              <a:rPr lang="en-US" dirty="0" err="1" smtClean="0"/>
              <a:t>apertura</a:t>
            </a:r>
            <a:r>
              <a:rPr lang="en-US" dirty="0" smtClean="0"/>
              <a:t> de dos </a:t>
            </a:r>
            <a:r>
              <a:rPr lang="en-US" dirty="0" err="1" smtClean="0"/>
              <a:t>interruptores</a:t>
            </a:r>
            <a:r>
              <a:rPr lang="en-US" dirty="0" smtClean="0"/>
              <a:t> </a:t>
            </a:r>
            <a:r>
              <a:rPr lang="en-US" dirty="0" err="1" smtClean="0"/>
              <a:t>adyacentes</a:t>
            </a:r>
            <a:r>
              <a:rPr lang="en-US" dirty="0" smtClean="0"/>
              <a:t> para </a:t>
            </a:r>
            <a:r>
              <a:rPr lang="en-US" dirty="0" err="1" smtClean="0"/>
              <a:t>aislar</a:t>
            </a:r>
            <a:r>
              <a:rPr lang="en-US" dirty="0" smtClean="0"/>
              <a:t> la </a:t>
            </a:r>
            <a:r>
              <a:rPr lang="en-US" dirty="0" err="1" smtClean="0"/>
              <a:t>falta</a:t>
            </a:r>
            <a:r>
              <a:rPr lang="en-US" dirty="0" smtClean="0"/>
              <a:t>: </a:t>
            </a:r>
            <a:r>
              <a:rPr lang="en-US" dirty="0" err="1" smtClean="0"/>
              <a:t>uno</a:t>
            </a:r>
            <a:r>
              <a:rPr lang="en-US" dirty="0" smtClean="0"/>
              <a:t> </a:t>
            </a:r>
            <a:r>
              <a:rPr lang="en-US" dirty="0" err="1" smtClean="0"/>
              <a:t>instalado</a:t>
            </a:r>
            <a:r>
              <a:rPr lang="en-US" dirty="0" smtClean="0"/>
              <a:t> al principio y </a:t>
            </a:r>
            <a:r>
              <a:rPr lang="en-US" dirty="0" err="1" smtClean="0"/>
              <a:t>otro</a:t>
            </a:r>
            <a:r>
              <a:rPr lang="en-US" dirty="0" smtClean="0"/>
              <a:t> </a:t>
            </a:r>
            <a:r>
              <a:rPr lang="en-US" dirty="0" err="1" smtClean="0"/>
              <a:t>en</a:t>
            </a:r>
            <a:r>
              <a:rPr lang="en-US" dirty="0" smtClean="0"/>
              <a:t> la </a:t>
            </a:r>
            <a:r>
              <a:rPr lang="en-US" dirty="0" err="1" smtClean="0"/>
              <a:t>mitad</a:t>
            </a:r>
            <a:r>
              <a:rPr lang="en-US" dirty="0" smtClean="0"/>
              <a:t> de la </a:t>
            </a:r>
            <a:r>
              <a:rPr lang="en-US" dirty="0" err="1" smtClean="0"/>
              <a:t>línea</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6</a:t>
            </a:fld>
            <a:endParaRPr lang="en-US"/>
          </a:p>
        </p:txBody>
      </p:sp>
    </p:spTree>
    <p:extLst>
      <p:ext uri="{BB962C8B-B14F-4D97-AF65-F5344CB8AC3E}">
        <p14:creationId xmlns:p14="http://schemas.microsoft.com/office/powerpoint/2010/main" val="1920899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 </a:t>
            </a:r>
            <a:r>
              <a:rPr lang="en-US" dirty="0" err="1" smtClean="0"/>
              <a:t>diferencia</a:t>
            </a:r>
            <a:r>
              <a:rPr lang="en-US" dirty="0" smtClean="0"/>
              <a:t> </a:t>
            </a:r>
            <a:r>
              <a:rPr lang="en-US" dirty="0" err="1" smtClean="0"/>
              <a:t>es</a:t>
            </a:r>
            <a:r>
              <a:rPr lang="en-US" dirty="0" smtClean="0"/>
              <a:t> que </a:t>
            </a:r>
            <a:r>
              <a:rPr lang="en-US" dirty="0" err="1" smtClean="0"/>
              <a:t>después</a:t>
            </a:r>
            <a:r>
              <a:rPr lang="en-US" dirty="0" smtClean="0"/>
              <a:t> de </a:t>
            </a:r>
            <a:r>
              <a:rPr lang="en-US" dirty="0" err="1" smtClean="0"/>
              <a:t>aislar</a:t>
            </a:r>
            <a:r>
              <a:rPr lang="en-US" dirty="0" smtClean="0"/>
              <a:t> la </a:t>
            </a:r>
            <a:r>
              <a:rPr lang="en-US" dirty="0" err="1" smtClean="0"/>
              <a:t>falla</a:t>
            </a:r>
            <a:r>
              <a:rPr lang="en-US" dirty="0" smtClean="0"/>
              <a:t>, la </a:t>
            </a:r>
            <a:r>
              <a:rPr lang="en-US" dirty="0" err="1" smtClean="0"/>
              <a:t>mitad</a:t>
            </a:r>
            <a:r>
              <a:rPr lang="en-US" dirty="0" smtClean="0"/>
              <a:t> de la </a:t>
            </a:r>
            <a:r>
              <a:rPr lang="en-US" dirty="0" err="1" smtClean="0"/>
              <a:t>línea</a:t>
            </a:r>
            <a:r>
              <a:rPr lang="en-US" dirty="0" smtClean="0"/>
              <a:t> </a:t>
            </a:r>
            <a:r>
              <a:rPr lang="en-US" dirty="0" err="1" smtClean="0"/>
              <a:t>aún</a:t>
            </a:r>
            <a:r>
              <a:rPr lang="en-US" dirty="0" smtClean="0"/>
              <a:t> </a:t>
            </a:r>
            <a:r>
              <a:rPr lang="en-US" dirty="0" err="1" smtClean="0"/>
              <a:t>permanece</a:t>
            </a:r>
            <a:r>
              <a:rPr lang="en-US" dirty="0" smtClean="0"/>
              <a:t> </a:t>
            </a:r>
            <a:r>
              <a:rPr lang="en-US" dirty="0" err="1" smtClean="0"/>
              <a:t>en</a:t>
            </a:r>
            <a:r>
              <a:rPr lang="en-US" dirty="0" smtClean="0"/>
              <a:t> </a:t>
            </a:r>
            <a:r>
              <a:rPr lang="en-US" dirty="0" err="1" smtClean="0"/>
              <a:t>servicio</a:t>
            </a:r>
            <a:r>
              <a:rPr lang="en-US" dirty="0" smtClean="0"/>
              <a:t> </a:t>
            </a:r>
            <a:r>
              <a:rPr lang="en-US" dirty="0" err="1" smtClean="0"/>
              <a:t>alimentando</a:t>
            </a:r>
            <a:r>
              <a:rPr lang="en-US" dirty="0" smtClean="0"/>
              <a:t> a dos de </a:t>
            </a:r>
            <a:r>
              <a:rPr lang="en-US" dirty="0" err="1" smtClean="0"/>
              <a:t>cada</a:t>
            </a:r>
            <a:r>
              <a:rPr lang="en-US" dirty="0" smtClean="0"/>
              <a:t> </a:t>
            </a:r>
            <a:r>
              <a:rPr lang="en-US" dirty="0" err="1" smtClean="0"/>
              <a:t>cuatro</a:t>
            </a:r>
            <a:r>
              <a:rPr lang="en-US" dirty="0" smtClean="0"/>
              <a:t> </a:t>
            </a:r>
            <a:r>
              <a:rPr lang="en-US" dirty="0" err="1" smtClean="0"/>
              <a:t>clientes</a:t>
            </a:r>
            <a:r>
              <a:rPr lang="en-US" dirty="0" smtClean="0"/>
              <a:t>. </a:t>
            </a:r>
            <a:r>
              <a:rPr lang="en-US" dirty="0" err="1" smtClean="0"/>
              <a:t>Entonces</a:t>
            </a:r>
            <a:r>
              <a:rPr lang="en-US" dirty="0" smtClean="0"/>
              <a:t>, al </a:t>
            </a:r>
            <a:r>
              <a:rPr lang="en-US" dirty="0" err="1" smtClean="0"/>
              <a:t>seccionar</a:t>
            </a:r>
            <a:r>
              <a:rPr lang="en-US" dirty="0" smtClean="0"/>
              <a:t> la </a:t>
            </a:r>
            <a:r>
              <a:rPr lang="en-US" dirty="0" err="1" smtClean="0"/>
              <a:t>línea</a:t>
            </a:r>
            <a:r>
              <a:rPr lang="en-US" dirty="0" smtClean="0"/>
              <a:t>, </a:t>
            </a:r>
            <a:r>
              <a:rPr lang="en-US" dirty="0" err="1" smtClean="0"/>
              <a:t>aumentamos</a:t>
            </a:r>
            <a:r>
              <a:rPr lang="en-US" dirty="0" smtClean="0"/>
              <a:t> la </a:t>
            </a:r>
            <a:r>
              <a:rPr lang="en-US" dirty="0" err="1" smtClean="0"/>
              <a:t>confiabilidad</a:t>
            </a:r>
            <a:r>
              <a:rPr lang="en-US" dirty="0" smtClean="0"/>
              <a:t> del </a:t>
            </a:r>
            <a:r>
              <a:rPr lang="en-US" dirty="0" err="1" smtClean="0"/>
              <a:t>suministro</a:t>
            </a:r>
            <a:r>
              <a:rPr lang="en-US" dirty="0" smtClean="0"/>
              <a:t> de </a:t>
            </a:r>
            <a:r>
              <a:rPr lang="en-US" dirty="0" err="1" smtClean="0"/>
              <a:t>energía</a:t>
            </a:r>
            <a:r>
              <a:rPr lang="en-US" dirty="0" smtClean="0"/>
              <a:t> del </a:t>
            </a:r>
            <a:r>
              <a:rPr lang="en-US" dirty="0" err="1" smtClean="0"/>
              <a:t>cliente</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7</a:t>
            </a:fld>
            <a:endParaRPr lang="en-US"/>
          </a:p>
        </p:txBody>
      </p:sp>
    </p:spTree>
    <p:extLst>
      <p:ext uri="{BB962C8B-B14F-4D97-AF65-F5344CB8AC3E}">
        <p14:creationId xmlns:p14="http://schemas.microsoft.com/office/powerpoint/2010/main" val="3294147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Componentes</a:t>
            </a:r>
            <a:r>
              <a:rPr lang="en-US" b="1" dirty="0" smtClean="0"/>
              <a:t> </a:t>
            </a:r>
            <a:r>
              <a:rPr lang="en-US" b="1" dirty="0" err="1" smtClean="0"/>
              <a:t>principales</a:t>
            </a:r>
            <a:r>
              <a:rPr lang="en-US" b="1" dirty="0" smtClean="0"/>
              <a:t> de las </a:t>
            </a:r>
            <a:r>
              <a:rPr lang="en-US" b="1" dirty="0" err="1" smtClean="0"/>
              <a:t>subestaciones</a:t>
            </a:r>
            <a:endParaRPr lang="en-US" b="1" dirty="0" smtClean="0"/>
          </a:p>
          <a:p>
            <a:pPr algn="just"/>
            <a:endParaRPr lang="en-US" dirty="0" smtClean="0"/>
          </a:p>
          <a:p>
            <a:pPr algn="just"/>
            <a:r>
              <a:rPr lang="en-US" dirty="0" smtClean="0"/>
              <a:t>Para </a:t>
            </a:r>
            <a:r>
              <a:rPr lang="en-US" dirty="0" err="1" smtClean="0"/>
              <a:t>cumplir</a:t>
            </a:r>
            <a:r>
              <a:rPr lang="en-US" dirty="0" smtClean="0"/>
              <a:t> </a:t>
            </a:r>
            <a:r>
              <a:rPr lang="en-US" dirty="0" err="1" smtClean="0"/>
              <a:t>su</a:t>
            </a:r>
            <a:r>
              <a:rPr lang="en-US" dirty="0" smtClean="0"/>
              <a:t> </a:t>
            </a:r>
            <a:r>
              <a:rPr lang="en-US" dirty="0" err="1" smtClean="0"/>
              <a:t>misión</a:t>
            </a:r>
            <a:r>
              <a:rPr lang="en-US" dirty="0" smtClean="0"/>
              <a:t>, las </a:t>
            </a:r>
            <a:r>
              <a:rPr lang="en-US" dirty="0" err="1" smtClean="0"/>
              <a:t>subestaciones</a:t>
            </a:r>
            <a:r>
              <a:rPr lang="en-US" dirty="0" smtClean="0"/>
              <a:t> </a:t>
            </a:r>
            <a:r>
              <a:rPr lang="en-US" dirty="0" err="1" smtClean="0"/>
              <a:t>incluyen</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componentes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poder</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Rompedores</a:t>
            </a:r>
            <a:r>
              <a:rPr lang="en-US" b="1" dirty="0" smtClean="0">
                <a:solidFill>
                  <a:srgbClr val="0070C0"/>
                </a:solidFill>
              </a:rPr>
              <a:t> de </a:t>
            </a:r>
            <a:r>
              <a:rPr lang="en-US" b="1" dirty="0" err="1" smtClean="0">
                <a:solidFill>
                  <a:srgbClr val="0070C0"/>
                </a:solidFill>
              </a:rPr>
              <a:t>circuito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de </a:t>
            </a:r>
            <a:r>
              <a:rPr lang="en-US" b="1" dirty="0" err="1" smtClean="0">
                <a:solidFill>
                  <a:srgbClr val="0070C0"/>
                </a:solidFill>
              </a:rPr>
              <a:t>desconexión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Conmutadores</a:t>
            </a:r>
            <a:r>
              <a:rPr lang="en-US" b="1" dirty="0" smtClean="0">
                <a:solidFill>
                  <a:srgbClr val="0070C0"/>
                </a:solidFill>
              </a:rPr>
              <a:t> de </a:t>
            </a:r>
            <a:r>
              <a:rPr lang="en-US" b="1" dirty="0" err="1" smtClean="0">
                <a:solidFill>
                  <a:srgbClr val="0070C0"/>
                </a:solidFill>
              </a:rPr>
              <a:t>circuito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instrumentos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e </a:t>
            </a:r>
            <a:r>
              <a:rPr lang="en-US" b="1" dirty="0" err="1" smtClean="0">
                <a:solidFill>
                  <a:srgbClr val="0070C0"/>
                </a:solidFill>
              </a:rPr>
              <a:t>Instrumentos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a:t>
            </a:r>
            <a:r>
              <a:rPr lang="en-US" b="1" dirty="0" err="1" smtClean="0">
                <a:solidFill>
                  <a:srgbClr val="0070C0"/>
                </a:solidFill>
              </a:rPr>
              <a:t>auxiliares</a:t>
            </a:r>
            <a:r>
              <a:rPr lang="en-US" b="1" dirty="0" smtClean="0">
                <a:solidFill>
                  <a:srgbClr val="0070C0"/>
                </a:solidFill>
              </a:rPr>
              <a:t> de CA y CC</a:t>
            </a: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contra </a:t>
            </a:r>
            <a:r>
              <a:rPr lang="en-US" b="1" dirty="0" err="1" smtClean="0">
                <a:solidFill>
                  <a:srgbClr val="0070C0"/>
                </a:solidFill>
              </a:rPr>
              <a:t>Sobretensiones</a:t>
            </a:r>
            <a:r>
              <a:rPr lang="en-US" b="1" dirty="0" smtClean="0">
                <a:solidFill>
                  <a:srgbClr val="0070C0"/>
                </a:solidFill>
              </a:rPr>
              <a:t> y </a:t>
            </a:r>
            <a:r>
              <a:rPr lang="en-US" b="1" dirty="0" err="1" smtClean="0">
                <a:solidFill>
                  <a:srgbClr val="0070C0"/>
                </a:solidFill>
              </a:rPr>
              <a:t>Rayos</a:t>
            </a:r>
            <a:endParaRPr lang="en-US" b="1" dirty="0" smtClean="0">
              <a:solidFill>
                <a:srgbClr val="0070C0"/>
              </a:solidFill>
            </a:endParaRPr>
          </a:p>
          <a:p>
            <a:pPr algn="just"/>
            <a:r>
              <a:rPr lang="en-US" b="1" dirty="0" smtClean="0">
                <a:solidFill>
                  <a:srgbClr val="0070C0"/>
                </a:solidFill>
              </a:rPr>
              <a:t>•    Sistema de </a:t>
            </a:r>
            <a:r>
              <a:rPr lang="en-US" b="1" dirty="0" err="1" smtClean="0">
                <a:solidFill>
                  <a:srgbClr val="0070C0"/>
                </a:solidFill>
              </a:rPr>
              <a:t>puesta</a:t>
            </a:r>
            <a:r>
              <a:rPr lang="en-US" b="1" dirty="0" smtClean="0">
                <a:solidFill>
                  <a:srgbClr val="0070C0"/>
                </a:solidFill>
              </a:rPr>
              <a:t> a </a:t>
            </a:r>
            <a:r>
              <a:rPr lang="en-US" b="1" dirty="0" err="1" smtClean="0">
                <a:solidFill>
                  <a:srgbClr val="0070C0"/>
                </a:solidFill>
              </a:rPr>
              <a:t>tierra</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operación</a:t>
            </a:r>
            <a:r>
              <a:rPr lang="en-US" b="1" dirty="0" smtClean="0">
                <a:solidFill>
                  <a:srgbClr val="0070C0"/>
                </a:solidFill>
              </a:rPr>
              <a:t> y control remote</a:t>
            </a:r>
          </a:p>
          <a:p>
            <a:pPr algn="just"/>
            <a:endParaRPr lang="en-US" dirty="0" smtClean="0"/>
          </a:p>
          <a:p>
            <a:pPr algn="just"/>
            <a:r>
              <a:rPr lang="en-US" dirty="0" err="1" smtClean="0"/>
              <a:t>Cada</a:t>
            </a:r>
            <a:r>
              <a:rPr lang="en-US" dirty="0" smtClean="0"/>
              <a:t> </a:t>
            </a:r>
            <a:r>
              <a:rPr lang="en-US" dirty="0" err="1" smtClean="0"/>
              <a:t>uno</a:t>
            </a:r>
            <a:r>
              <a:rPr lang="en-US" dirty="0" smtClean="0"/>
              <a:t> de </a:t>
            </a:r>
            <a:r>
              <a:rPr lang="en-US" dirty="0" err="1" smtClean="0"/>
              <a:t>estos</a:t>
            </a:r>
            <a:r>
              <a:rPr lang="en-US" dirty="0" smtClean="0"/>
              <a:t> </a:t>
            </a:r>
            <a:r>
              <a:rPr lang="en-US" dirty="0" err="1" smtClean="0"/>
              <a:t>componentes</a:t>
            </a:r>
            <a:r>
              <a:rPr lang="en-US" dirty="0" smtClean="0"/>
              <a:t> </a:t>
            </a:r>
            <a:r>
              <a:rPr lang="en-US" dirty="0" err="1" smtClean="0"/>
              <a:t>tiene</a:t>
            </a:r>
            <a:r>
              <a:rPr lang="en-US" dirty="0" smtClean="0"/>
              <a:t> </a:t>
            </a:r>
            <a:r>
              <a:rPr lang="en-US" dirty="0" err="1" smtClean="0"/>
              <a:t>sus</a:t>
            </a:r>
            <a:r>
              <a:rPr lang="en-US" dirty="0" smtClean="0"/>
              <a:t> </a:t>
            </a:r>
            <a:r>
              <a:rPr lang="en-US" dirty="0" err="1" smtClean="0"/>
              <a:t>propias</a:t>
            </a:r>
            <a:r>
              <a:rPr lang="en-US" dirty="0" smtClean="0"/>
              <a:t> </a:t>
            </a:r>
            <a:r>
              <a:rPr lang="en-US" dirty="0" err="1" smtClean="0"/>
              <a:t>tareas</a:t>
            </a:r>
            <a:r>
              <a:rPr lang="en-US" dirty="0" smtClean="0"/>
              <a:t> que </a:t>
            </a:r>
            <a:r>
              <a:rPr lang="en-US" dirty="0" err="1" smtClean="0"/>
              <a:t>realizar</a:t>
            </a:r>
            <a:r>
              <a:rPr lang="en-US" dirty="0" smtClean="0"/>
              <a:t>, las </a:t>
            </a:r>
            <a:r>
              <a:rPr lang="en-US" dirty="0" err="1" smtClean="0"/>
              <a:t>cuales</a:t>
            </a:r>
            <a:r>
              <a:rPr lang="en-US" dirty="0" smtClean="0"/>
              <a:t> </a:t>
            </a:r>
            <a:r>
              <a:rPr lang="en-US" dirty="0" err="1" smtClean="0"/>
              <a:t>analizaremos</a:t>
            </a:r>
            <a:r>
              <a:rPr lang="en-US" dirty="0" smtClean="0"/>
              <a:t> con mayor </a:t>
            </a:r>
            <a:r>
              <a:rPr lang="en-US" dirty="0" err="1" smtClean="0"/>
              <a:t>detalle</a:t>
            </a:r>
            <a:r>
              <a:rPr lang="en-US" dirty="0" smtClean="0"/>
              <a:t> </a:t>
            </a:r>
            <a:r>
              <a:rPr lang="en-US" dirty="0" err="1" smtClean="0"/>
              <a:t>en</a:t>
            </a:r>
            <a:r>
              <a:rPr lang="en-US" dirty="0" smtClean="0"/>
              <a:t> las </a:t>
            </a:r>
            <a:r>
              <a:rPr lang="en-US" dirty="0" err="1" smtClean="0"/>
              <a:t>próximas</a:t>
            </a:r>
            <a:r>
              <a:rPr lang="en-US" dirty="0" smtClean="0"/>
              <a:t> </a:t>
            </a:r>
            <a:r>
              <a:rPr lang="en-US" dirty="0" err="1" smtClean="0"/>
              <a:t>secciones</a:t>
            </a:r>
            <a:r>
              <a:rPr lang="en-US" dirty="0" smtClean="0"/>
              <a:t> del </a:t>
            </a:r>
            <a:r>
              <a:rPr lang="en-US" dirty="0" err="1" smtClean="0"/>
              <a:t>curso</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8</a:t>
            </a:fld>
            <a:endParaRPr lang="en-US"/>
          </a:p>
        </p:txBody>
      </p:sp>
    </p:spTree>
    <p:extLst>
      <p:ext uri="{BB962C8B-B14F-4D97-AF65-F5344CB8AC3E}">
        <p14:creationId xmlns:p14="http://schemas.microsoft.com/office/powerpoint/2010/main" val="113532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Transformadores</a:t>
            </a:r>
            <a:r>
              <a:rPr lang="en-US" b="1" dirty="0" smtClean="0"/>
              <a:t> de </a:t>
            </a:r>
            <a:r>
              <a:rPr lang="en-US" b="1" dirty="0" err="1" smtClean="0"/>
              <a:t>potencia</a:t>
            </a:r>
            <a:endParaRPr lang="en-US" b="1" dirty="0" smtClean="0"/>
          </a:p>
          <a:p>
            <a:pPr algn="just"/>
            <a:endParaRPr lang="en-US" dirty="0" smtClean="0"/>
          </a:p>
          <a:p>
            <a:pPr algn="just"/>
            <a:r>
              <a:rPr lang="en-US" dirty="0" smtClean="0"/>
              <a:t>Los </a:t>
            </a:r>
            <a:r>
              <a:rPr lang="en-US" dirty="0" err="1" smtClean="0"/>
              <a:t>transformadores</a:t>
            </a:r>
            <a:r>
              <a:rPr lang="en-US" dirty="0" smtClean="0"/>
              <a:t> de </a:t>
            </a:r>
            <a:r>
              <a:rPr lang="en-US" dirty="0" err="1" smtClean="0"/>
              <a:t>potencia</a:t>
            </a:r>
            <a:r>
              <a:rPr lang="en-US" dirty="0" smtClean="0"/>
              <a:t> son </a:t>
            </a:r>
            <a:r>
              <a:rPr lang="en-US" dirty="0" err="1" smtClean="0"/>
              <a:t>necesarios</a:t>
            </a:r>
            <a:r>
              <a:rPr lang="en-US" dirty="0" smtClean="0"/>
              <a:t> para </a:t>
            </a:r>
            <a:r>
              <a:rPr lang="en-US" dirty="0" err="1" smtClean="0"/>
              <a:t>cumplir</a:t>
            </a:r>
            <a:r>
              <a:rPr lang="en-US" dirty="0" smtClean="0"/>
              <a:t> con la </a:t>
            </a:r>
            <a:r>
              <a:rPr lang="en-US" dirty="0" err="1" smtClean="0"/>
              <a:t>función</a:t>
            </a:r>
            <a:r>
              <a:rPr lang="en-US" dirty="0" smtClean="0"/>
              <a:t> principal de las </a:t>
            </a:r>
            <a:r>
              <a:rPr lang="en-US" dirty="0" err="1" smtClean="0"/>
              <a:t>subestaciones</a:t>
            </a:r>
            <a:r>
              <a:rPr lang="en-US" dirty="0" smtClean="0"/>
              <a:t>: </a:t>
            </a:r>
          </a:p>
          <a:p>
            <a:pPr algn="just"/>
            <a:r>
              <a:rPr lang="en-US" dirty="0" err="1" smtClean="0"/>
              <a:t>transformación</a:t>
            </a:r>
            <a:r>
              <a:rPr lang="en-US" dirty="0" smtClean="0"/>
              <a:t> de </a:t>
            </a:r>
            <a:r>
              <a:rPr lang="en-US" dirty="0" err="1" smtClean="0"/>
              <a:t>tensión</a:t>
            </a:r>
            <a:r>
              <a:rPr lang="en-US" dirty="0" smtClean="0"/>
              <a:t> </a:t>
            </a:r>
            <a:r>
              <a:rPr lang="en-US" dirty="0" err="1" smtClean="0"/>
              <a:t>elevadora</a:t>
            </a:r>
            <a:r>
              <a:rPr lang="en-US" dirty="0" smtClean="0"/>
              <a:t> y </a:t>
            </a:r>
            <a:r>
              <a:rPr lang="en-US" dirty="0" err="1" smtClean="0"/>
              <a:t>reductora</a:t>
            </a:r>
            <a:r>
              <a:rPr lang="en-US" dirty="0" smtClean="0"/>
              <a:t>. Se </a:t>
            </a:r>
            <a:r>
              <a:rPr lang="en-US" dirty="0" err="1" smtClean="0"/>
              <a:t>pueden</a:t>
            </a:r>
            <a:r>
              <a:rPr lang="en-US" dirty="0" smtClean="0"/>
              <a:t> </a:t>
            </a:r>
            <a:r>
              <a:rPr lang="en-US" dirty="0" err="1" smtClean="0"/>
              <a:t>enumerar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transformadores</a:t>
            </a:r>
            <a:r>
              <a:rPr lang="en-US" dirty="0" smtClean="0"/>
              <a:t>:</a:t>
            </a:r>
          </a:p>
          <a:p>
            <a:pPr algn="just"/>
            <a:r>
              <a:rPr lang="en-US" b="1" dirty="0" smtClean="0">
                <a:solidFill>
                  <a:srgbClr val="0070C0"/>
                </a:solidFill>
              </a:rPr>
              <a:t>•    </a:t>
            </a:r>
            <a:r>
              <a:rPr lang="en-US" b="1" dirty="0" err="1" smtClean="0">
                <a:solidFill>
                  <a:srgbClr val="0070C0"/>
                </a:solidFill>
              </a:rPr>
              <a:t>Devanados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Núcleo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Tanque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bujes</a:t>
            </a:r>
            <a:endParaRPr lang="en-US" b="1" dirty="0" smtClean="0">
              <a:solidFill>
                <a:srgbClr val="0070C0"/>
              </a:solidFill>
            </a:endParaRPr>
          </a:p>
          <a:p>
            <a:pPr algn="just"/>
            <a:r>
              <a:rPr lang="en-US" b="1" dirty="0" smtClean="0">
                <a:solidFill>
                  <a:srgbClr val="0070C0"/>
                </a:solidFill>
              </a:rPr>
              <a:t>•    Medio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petróleo</a:t>
            </a:r>
            <a:r>
              <a:rPr lang="en-US" b="1" dirty="0" smtClean="0">
                <a:solidFill>
                  <a:srgbClr val="0070C0"/>
                </a:solidFill>
              </a:rPr>
              <a:t>, gas)</a:t>
            </a:r>
          </a:p>
          <a:p>
            <a:pPr algn="just"/>
            <a:r>
              <a:rPr lang="en-US" b="1" dirty="0" smtClean="0">
                <a:solidFill>
                  <a:srgbClr val="0070C0"/>
                </a:solidFill>
              </a:rPr>
              <a:t>•    Sistema de </a:t>
            </a:r>
            <a:r>
              <a:rPr lang="en-US" b="1" dirty="0" err="1" smtClean="0">
                <a:solidFill>
                  <a:srgbClr val="0070C0"/>
                </a:solidFill>
              </a:rPr>
              <a:t>refrigeración</a:t>
            </a:r>
            <a:r>
              <a:rPr lang="en-US" b="1" dirty="0" smtClean="0">
                <a:solidFill>
                  <a:srgbClr val="0070C0"/>
                </a:solidFill>
              </a:rPr>
              <a:t> (</a:t>
            </a:r>
            <a:r>
              <a:rPr lang="en-US" b="1" dirty="0" err="1" smtClean="0">
                <a:solidFill>
                  <a:srgbClr val="0070C0"/>
                </a:solidFill>
              </a:rPr>
              <a:t>ventiladores</a:t>
            </a:r>
            <a:r>
              <a:rPr lang="en-US" b="1" dirty="0" smtClean="0">
                <a:solidFill>
                  <a:srgbClr val="0070C0"/>
                </a:solidFill>
              </a:rPr>
              <a:t>, </a:t>
            </a:r>
            <a:r>
              <a:rPr lang="en-US" b="1" dirty="0" err="1" smtClean="0">
                <a:solidFill>
                  <a:srgbClr val="0070C0"/>
                </a:solidFill>
              </a:rPr>
              <a:t>bombas</a:t>
            </a:r>
            <a:r>
              <a:rPr lang="en-US" b="1" dirty="0" smtClean="0">
                <a:solidFill>
                  <a:srgbClr val="0070C0"/>
                </a:solidFill>
              </a:rPr>
              <a:t>)</a:t>
            </a:r>
          </a:p>
          <a:p>
            <a:pPr algn="just"/>
            <a:r>
              <a:rPr lang="en-US" dirty="0" smtClean="0"/>
              <a:t>Los </a:t>
            </a:r>
            <a:r>
              <a:rPr lang="en-US" dirty="0" err="1" smtClean="0"/>
              <a:t>diferentes</a:t>
            </a:r>
            <a:r>
              <a:rPr lang="en-US" dirty="0" smtClean="0"/>
              <a:t> </a:t>
            </a:r>
            <a:r>
              <a:rPr lang="en-US" dirty="0" err="1" smtClean="0"/>
              <a:t>tipos</a:t>
            </a:r>
            <a:r>
              <a:rPr lang="en-US" dirty="0" smtClean="0"/>
              <a:t> de </a:t>
            </a:r>
            <a:r>
              <a:rPr lang="en-US" dirty="0" err="1" smtClean="0"/>
              <a:t>transformadores</a:t>
            </a:r>
            <a:r>
              <a:rPr lang="en-US" dirty="0" smtClean="0"/>
              <a:t> se </a:t>
            </a:r>
            <a:r>
              <a:rPr lang="en-US" dirty="0" err="1" smtClean="0"/>
              <a:t>pueden</a:t>
            </a:r>
            <a:r>
              <a:rPr lang="en-US" dirty="0" smtClean="0"/>
              <a:t> </a:t>
            </a:r>
            <a:r>
              <a:rPr lang="en-US" dirty="0" err="1" smtClean="0"/>
              <a:t>distinguir</a:t>
            </a:r>
            <a:r>
              <a:rPr lang="en-US" dirty="0" smtClean="0"/>
              <a:t> </a:t>
            </a:r>
            <a:r>
              <a:rPr lang="en-US" dirty="0" err="1" smtClean="0"/>
              <a:t>en</a:t>
            </a:r>
            <a:r>
              <a:rPr lang="en-US" dirty="0" smtClean="0"/>
              <a:t> base a lo </a:t>
            </a:r>
            <a:r>
              <a:rPr lang="en-US" dirty="0" err="1" smtClean="0"/>
              <a:t>siguiente</a:t>
            </a:r>
            <a:r>
              <a:rPr lang="en-US" dirty="0" smtClean="0"/>
              <a:t>:</a:t>
            </a:r>
          </a:p>
          <a:p>
            <a:pPr algn="just"/>
            <a:r>
              <a:rPr lang="en-US" b="1" dirty="0" smtClean="0">
                <a:solidFill>
                  <a:srgbClr val="0070C0"/>
                </a:solidFill>
              </a:rPr>
              <a:t>•    </a:t>
            </a:r>
            <a:r>
              <a:rPr lang="en-US" b="1" dirty="0" err="1" smtClean="0">
                <a:solidFill>
                  <a:srgbClr val="0070C0"/>
                </a:solidFill>
              </a:rPr>
              <a:t>Conexiones</a:t>
            </a:r>
            <a:r>
              <a:rPr lang="en-US" b="1" dirty="0" smtClean="0">
                <a:solidFill>
                  <a:srgbClr val="0070C0"/>
                </a:solidFill>
              </a:rPr>
              <a:t> entre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devanados</a:t>
            </a:r>
            <a:r>
              <a:rPr lang="en-US" b="1" dirty="0" smtClean="0">
                <a:solidFill>
                  <a:srgbClr val="0070C0"/>
                </a:solidFill>
              </a:rPr>
              <a:t>:</a:t>
            </a:r>
          </a:p>
          <a:p>
            <a:pPr lvl="1" algn="just"/>
            <a:r>
              <a:rPr lang="en-US" b="1" dirty="0" smtClean="0"/>
              <a:t>–   </a:t>
            </a:r>
            <a:r>
              <a:rPr lang="en-US" b="1" dirty="0" err="1" smtClean="0"/>
              <a:t>Transformadores</a:t>
            </a:r>
            <a:r>
              <a:rPr lang="en-US" b="1" dirty="0" smtClean="0"/>
              <a:t> - </a:t>
            </a:r>
            <a:r>
              <a:rPr lang="en-US" b="1" dirty="0" err="1" smtClean="0"/>
              <a:t>Devanados</a:t>
            </a:r>
            <a:r>
              <a:rPr lang="en-US" b="1" dirty="0" smtClean="0"/>
              <a:t> </a:t>
            </a:r>
            <a:r>
              <a:rPr lang="en-US" b="1" dirty="0" err="1" smtClean="0"/>
              <a:t>enlazados</a:t>
            </a:r>
            <a:r>
              <a:rPr lang="en-US" b="1" dirty="0" smtClean="0"/>
              <a:t> </a:t>
            </a:r>
            <a:r>
              <a:rPr lang="en-US" b="1" dirty="0" err="1" smtClean="0"/>
              <a:t>magnéticamente</a:t>
            </a:r>
            <a:r>
              <a:rPr lang="en-US" b="1" dirty="0" smtClean="0"/>
              <a:t>, </a:t>
            </a:r>
            <a:r>
              <a:rPr lang="en-US" b="1" dirty="0" err="1" smtClean="0"/>
              <a:t>aislados</a:t>
            </a:r>
            <a:r>
              <a:rPr lang="en-US" b="1" dirty="0" smtClean="0"/>
              <a:t> </a:t>
            </a:r>
            <a:r>
              <a:rPr lang="en-US" b="1" dirty="0" err="1" smtClean="0"/>
              <a:t>eléctricamente</a:t>
            </a:r>
            <a:endParaRPr lang="en-US" b="1" dirty="0" smtClean="0"/>
          </a:p>
          <a:p>
            <a:pPr lvl="1" algn="just"/>
            <a:r>
              <a:rPr lang="en-US" b="1" dirty="0" smtClean="0"/>
              <a:t>–   </a:t>
            </a:r>
            <a:r>
              <a:rPr lang="en-US" b="1" dirty="0" err="1" smtClean="0"/>
              <a:t>Autotransformadores</a:t>
            </a:r>
            <a:r>
              <a:rPr lang="en-US" b="1" dirty="0" smtClean="0"/>
              <a:t> - </a:t>
            </a:r>
            <a:r>
              <a:rPr lang="en-US" b="1" dirty="0" err="1" smtClean="0"/>
              <a:t>Devanados</a:t>
            </a:r>
            <a:r>
              <a:rPr lang="en-US" b="1" dirty="0" smtClean="0"/>
              <a:t> </a:t>
            </a:r>
            <a:r>
              <a:rPr lang="en-US" b="1" dirty="0" err="1" smtClean="0"/>
              <a:t>enlazados</a:t>
            </a:r>
            <a:r>
              <a:rPr lang="en-US" b="1" dirty="0" smtClean="0"/>
              <a:t> </a:t>
            </a:r>
            <a:r>
              <a:rPr lang="en-US" b="1" dirty="0" err="1" smtClean="0"/>
              <a:t>magnéticamente</a:t>
            </a:r>
            <a:r>
              <a:rPr lang="en-US" b="1" dirty="0" smtClean="0"/>
              <a:t>, </a:t>
            </a:r>
            <a:r>
              <a:rPr lang="en-US" b="1" dirty="0" err="1" smtClean="0"/>
              <a:t>conectados</a:t>
            </a:r>
            <a:r>
              <a:rPr lang="en-US" b="1" dirty="0" smtClean="0"/>
              <a:t> </a:t>
            </a:r>
            <a:r>
              <a:rPr lang="en-US" b="1" dirty="0" err="1" smtClean="0"/>
              <a:t>eléctricamente</a:t>
            </a:r>
            <a:endParaRPr lang="en-US" b="1" dirty="0" smtClean="0"/>
          </a:p>
          <a:p>
            <a:pPr algn="just"/>
            <a:r>
              <a:rPr lang="en-US" b="1" dirty="0" smtClean="0">
                <a:solidFill>
                  <a:srgbClr val="0070C0"/>
                </a:solidFill>
              </a:rPr>
              <a:t>•    </a:t>
            </a:r>
            <a:r>
              <a:rPr lang="en-US" b="1" dirty="0" err="1" smtClean="0">
                <a:solidFill>
                  <a:srgbClr val="0070C0"/>
                </a:solidFill>
              </a:rPr>
              <a:t>Número</a:t>
            </a:r>
            <a:r>
              <a:rPr lang="en-US" b="1" dirty="0" smtClean="0">
                <a:solidFill>
                  <a:srgbClr val="0070C0"/>
                </a:solidFill>
              </a:rPr>
              <a:t> de </a:t>
            </a:r>
            <a:r>
              <a:rPr lang="en-US" b="1" dirty="0" err="1" smtClean="0">
                <a:solidFill>
                  <a:srgbClr val="0070C0"/>
                </a:solidFill>
              </a:rPr>
              <a:t>bobinados</a:t>
            </a:r>
            <a:r>
              <a:rPr lang="en-US" b="1" dirty="0" smtClean="0">
                <a:solidFill>
                  <a:srgbClr val="0070C0"/>
                </a:solidFill>
              </a:rPr>
              <a:t>:</a:t>
            </a:r>
          </a:p>
          <a:p>
            <a:pPr marL="742950" lvl="1" indent="-285750" algn="just">
              <a:buFont typeface="Wingdings" panose="05000000000000000000" pitchFamily="2" charset="2"/>
              <a:buChar char="ü"/>
            </a:pPr>
            <a:r>
              <a:rPr lang="es-ES" b="1" dirty="0" smtClean="0"/>
              <a:t>Transformadores de dos devanados, por ejemplo 138/26 </a:t>
            </a:r>
            <a:r>
              <a:rPr lang="es-ES" b="1" dirty="0" err="1" smtClean="0"/>
              <a:t>kV</a:t>
            </a:r>
            <a:endParaRPr lang="es-ES" b="1" dirty="0" smtClean="0"/>
          </a:p>
          <a:p>
            <a:pPr marL="742950" lvl="1" indent="-285750" algn="just">
              <a:buFont typeface="Wingdings" panose="05000000000000000000" pitchFamily="2" charset="2"/>
              <a:buChar char="ü"/>
            </a:pPr>
            <a:r>
              <a:rPr lang="es-ES" b="1" dirty="0" smtClean="0"/>
              <a:t>Transformadores de tres devanados (cada devanado tiene un voltaje diferente), por ejemplo, 138/26-13kV</a:t>
            </a:r>
          </a:p>
          <a:p>
            <a:pPr marL="742950" lvl="1" indent="-285750" algn="just">
              <a:buFont typeface="Wingdings" panose="05000000000000000000" pitchFamily="2" charset="2"/>
              <a:buChar char="ü"/>
            </a:pPr>
            <a:r>
              <a:rPr lang="es-ES" b="1" dirty="0" smtClean="0"/>
              <a:t> Transformadores con devanados divididos de baja tensión (los devanados de baja tensión tienen el mismo voltaje), por ejemplo: 138/13-13 </a:t>
            </a:r>
            <a:r>
              <a:rPr lang="es-ES" b="1" dirty="0" err="1" smtClean="0"/>
              <a:t>kV</a:t>
            </a:r>
            <a:endParaRPr lang="en-US" b="1"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9</a:t>
            </a:fld>
            <a:endParaRPr lang="en-US"/>
          </a:p>
        </p:txBody>
      </p:sp>
    </p:spTree>
    <p:extLst>
      <p:ext uri="{BB962C8B-B14F-4D97-AF65-F5344CB8AC3E}">
        <p14:creationId xmlns:p14="http://schemas.microsoft.com/office/powerpoint/2010/main" val="2236187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solidFill>
                  <a:srgbClr val="0070C0"/>
                </a:solidFill>
              </a:rPr>
              <a:t>• </a:t>
            </a:r>
            <a:r>
              <a:rPr lang="en-US" b="1" dirty="0" err="1" smtClean="0">
                <a:solidFill>
                  <a:srgbClr val="0070C0"/>
                </a:solidFill>
              </a:rPr>
              <a:t>Número</a:t>
            </a:r>
            <a:r>
              <a:rPr lang="en-US" b="1" dirty="0" smtClean="0">
                <a:solidFill>
                  <a:srgbClr val="0070C0"/>
                </a:solidFill>
              </a:rPr>
              <a:t> de </a:t>
            </a:r>
            <a:r>
              <a:rPr lang="en-US" b="1" dirty="0" err="1" smtClean="0">
                <a:solidFill>
                  <a:srgbClr val="0070C0"/>
                </a:solidFill>
              </a:rPr>
              <a:t>fases</a:t>
            </a:r>
            <a:r>
              <a:rPr lang="en-US" b="1" dirty="0" smtClean="0">
                <a:solidFill>
                  <a:srgbClr val="0070C0"/>
                </a:solidFill>
              </a:rPr>
              <a:t>: </a:t>
            </a:r>
          </a:p>
          <a:p>
            <a:pPr marL="742950" lvl="1" indent="-285750" algn="just">
              <a:buFont typeface="Arial" panose="020B0604020202020204" pitchFamily="34" charset="0"/>
              <a:buChar char="•"/>
            </a:pPr>
            <a:r>
              <a:rPr lang="en-US" b="1" dirty="0" err="1" smtClean="0"/>
              <a:t>Monofasico</a:t>
            </a:r>
            <a:endParaRPr lang="en-US" b="1" dirty="0" smtClean="0"/>
          </a:p>
          <a:p>
            <a:pPr marL="742950" lvl="1" indent="-285750" algn="just">
              <a:buFont typeface="Arial" panose="020B0604020202020204" pitchFamily="34" charset="0"/>
              <a:buChar char="•"/>
            </a:pPr>
            <a:r>
              <a:rPr lang="es-ES" b="1" dirty="0" err="1" smtClean="0"/>
              <a:t>Trifasico</a:t>
            </a:r>
            <a:endParaRPr lang="en-US" b="1" dirty="0" smtClean="0"/>
          </a:p>
          <a:p>
            <a:pPr algn="just"/>
            <a:r>
              <a:rPr lang="en-US" i="1" dirty="0" smtClean="0">
                <a:solidFill>
                  <a:srgbClr val="0070C0"/>
                </a:solidFill>
              </a:rPr>
              <a:t>•    </a:t>
            </a:r>
            <a:r>
              <a:rPr lang="en-US" i="1" dirty="0" err="1" smtClean="0">
                <a:solidFill>
                  <a:srgbClr val="0070C0"/>
                </a:solidFill>
              </a:rPr>
              <a:t>Clase</a:t>
            </a:r>
            <a:r>
              <a:rPr lang="en-US" i="1" dirty="0" smtClean="0">
                <a:solidFill>
                  <a:srgbClr val="0070C0"/>
                </a:solidFill>
              </a:rPr>
              <a:t> de </a:t>
            </a:r>
            <a:r>
              <a:rPr lang="en-US" i="1" dirty="0" err="1" smtClean="0">
                <a:solidFill>
                  <a:srgbClr val="0070C0"/>
                </a:solidFill>
              </a:rPr>
              <a:t>enfriamiento</a:t>
            </a:r>
            <a:r>
              <a:rPr lang="en-US" i="1" dirty="0" smtClean="0">
                <a:solidFill>
                  <a:srgbClr val="0070C0"/>
                </a:solidFill>
              </a:rPr>
              <a:t>:</a:t>
            </a:r>
          </a:p>
          <a:p>
            <a:pPr marL="742950" lvl="1" indent="-285750" algn="just">
              <a:buFont typeface="Arial" panose="020B0604020202020204" pitchFamily="34" charset="0"/>
              <a:buChar char="•"/>
            </a:pPr>
            <a:r>
              <a:rPr lang="en-US" b="1" dirty="0" smtClean="0"/>
              <a:t>OA: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autorrefrigerado</a:t>
            </a:r>
            <a:endParaRPr lang="en-US" b="1" dirty="0" smtClean="0"/>
          </a:p>
          <a:p>
            <a:pPr marL="742950" lvl="1" indent="-285750" algn="just">
              <a:buFont typeface="Arial" panose="020B0604020202020204" pitchFamily="34" charset="0"/>
              <a:buChar char="•"/>
            </a:pPr>
            <a:r>
              <a:rPr lang="en-US" b="1" dirty="0" smtClean="0"/>
              <a:t>OA/FA, OA/FA/FA: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autoenfriado</a:t>
            </a:r>
            <a:r>
              <a:rPr lang="en-US" b="1" dirty="0" smtClean="0"/>
              <a:t>/</a:t>
            </a:r>
            <a:r>
              <a:rPr lang="en-US" b="1" dirty="0" err="1" smtClean="0"/>
              <a:t>enfriado</a:t>
            </a:r>
            <a:r>
              <a:rPr lang="en-US" b="1" dirty="0" smtClean="0"/>
              <a:t> </a:t>
            </a:r>
            <a:r>
              <a:rPr lang="en-US" b="1" dirty="0" err="1" smtClean="0"/>
              <a:t>por</a:t>
            </a:r>
            <a:r>
              <a:rPr lang="en-US" b="1" dirty="0" smtClean="0"/>
              <a:t> </a:t>
            </a:r>
            <a:r>
              <a:rPr lang="en-US" b="1" dirty="0" err="1" smtClean="0"/>
              <a:t>aire</a:t>
            </a:r>
            <a:r>
              <a:rPr lang="en-US" b="1" dirty="0" smtClean="0"/>
              <a:t> </a:t>
            </a:r>
            <a:r>
              <a:rPr lang="en-US" b="1" dirty="0" err="1" smtClean="0"/>
              <a:t>forzado</a:t>
            </a:r>
            <a:r>
              <a:rPr lang="en-US" b="1" dirty="0" smtClean="0"/>
              <a:t>: </a:t>
            </a:r>
            <a:r>
              <a:rPr lang="en-US" b="1" dirty="0" err="1" smtClean="0"/>
              <a:t>tiene</a:t>
            </a:r>
            <a:r>
              <a:rPr lang="en-US" b="1" dirty="0" smtClean="0"/>
              <a:t> </a:t>
            </a:r>
            <a:r>
              <a:rPr lang="en-US" b="1" dirty="0" err="1" smtClean="0"/>
              <a:t>uno</a:t>
            </a:r>
            <a:r>
              <a:rPr lang="en-US" b="1" dirty="0" smtClean="0"/>
              <a:t> o dos </a:t>
            </a:r>
            <a:r>
              <a:rPr lang="en-US" b="1" dirty="0" err="1" smtClean="0"/>
              <a:t>juegos</a:t>
            </a:r>
            <a:r>
              <a:rPr lang="en-US" b="1" dirty="0" smtClean="0"/>
              <a:t> de </a:t>
            </a:r>
            <a:r>
              <a:rPr lang="en-US" b="1" dirty="0" err="1" smtClean="0"/>
              <a:t>ventiladores</a:t>
            </a:r>
            <a:endParaRPr lang="en-US" b="1" dirty="0" smtClean="0"/>
          </a:p>
          <a:p>
            <a:pPr marL="742950" lvl="1" indent="-285750" algn="just">
              <a:buFont typeface="Arial" panose="020B0604020202020204" pitchFamily="34" charset="0"/>
              <a:buChar char="•"/>
            </a:pPr>
            <a:r>
              <a:rPr lang="en-US" b="1" dirty="0" smtClean="0"/>
              <a:t>OA/FA/FOA: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autoenfriado</a:t>
            </a:r>
            <a:r>
              <a:rPr lang="en-US" b="1" dirty="0" smtClean="0"/>
              <a:t>/</a:t>
            </a:r>
            <a:r>
              <a:rPr lang="en-US" b="1" dirty="0" err="1" smtClean="0"/>
              <a:t>enfriado</a:t>
            </a:r>
            <a:r>
              <a:rPr lang="en-US" b="1" dirty="0" smtClean="0"/>
              <a:t> </a:t>
            </a:r>
            <a:r>
              <a:rPr lang="en-US" b="1" dirty="0" err="1" smtClean="0"/>
              <a:t>por</a:t>
            </a:r>
            <a:r>
              <a:rPr lang="en-US" b="1" dirty="0" smtClean="0"/>
              <a:t> </a:t>
            </a:r>
            <a:r>
              <a:rPr lang="en-US" b="1" dirty="0" err="1" smtClean="0"/>
              <a:t>aire</a:t>
            </a:r>
            <a:r>
              <a:rPr lang="en-US" b="1" dirty="0" smtClean="0"/>
              <a:t> </a:t>
            </a:r>
            <a:r>
              <a:rPr lang="en-US" b="1" dirty="0" err="1" smtClean="0"/>
              <a:t>forzado</a:t>
            </a:r>
            <a:r>
              <a:rPr lang="en-US" b="1" dirty="0" smtClean="0"/>
              <a:t>/</a:t>
            </a:r>
            <a:r>
              <a:rPr lang="en-US" b="1" dirty="0" err="1" smtClean="0"/>
              <a:t>aire</a:t>
            </a:r>
            <a:r>
              <a:rPr lang="en-US" b="1" dirty="0" smtClean="0"/>
              <a:t> </a:t>
            </a:r>
            <a:r>
              <a:rPr lang="en-US" b="1" dirty="0" err="1" smtClean="0"/>
              <a:t>forzado</a:t>
            </a:r>
            <a:r>
              <a:rPr lang="en-US" b="1" dirty="0" smtClean="0"/>
              <a:t> – </a:t>
            </a:r>
            <a:r>
              <a:rPr lang="en-US" b="1" dirty="0" err="1" smtClean="0"/>
              <a:t>enfriado</a:t>
            </a:r>
            <a:r>
              <a:rPr lang="en-US" b="1" dirty="0" smtClean="0"/>
              <a:t> </a:t>
            </a:r>
            <a:r>
              <a:rPr lang="en-US" b="1" dirty="0" err="1" smtClean="0"/>
              <a:t>por</a:t>
            </a:r>
            <a:r>
              <a:rPr lang="en-US" b="1" dirty="0" smtClean="0"/>
              <a:t> </a:t>
            </a:r>
            <a:r>
              <a:rPr lang="en-US" b="1" dirty="0" err="1" smtClean="0"/>
              <a:t>líquido</a:t>
            </a:r>
            <a:r>
              <a:rPr lang="en-US" b="1" dirty="0" smtClean="0"/>
              <a:t> </a:t>
            </a:r>
            <a:r>
              <a:rPr lang="en-US" b="1" dirty="0" err="1" smtClean="0"/>
              <a:t>forzado</a:t>
            </a:r>
            <a:r>
              <a:rPr lang="en-US" b="1" dirty="0" smtClean="0"/>
              <a:t> – </a:t>
            </a:r>
            <a:r>
              <a:rPr lang="en-US" b="1" dirty="0" err="1" smtClean="0"/>
              <a:t>tiene</a:t>
            </a:r>
            <a:r>
              <a:rPr lang="en-US" b="1" dirty="0" smtClean="0"/>
              <a:t> </a:t>
            </a:r>
            <a:r>
              <a:rPr lang="en-US" b="1" dirty="0" err="1" smtClean="0"/>
              <a:t>ventiladores</a:t>
            </a:r>
            <a:r>
              <a:rPr lang="en-US" b="1" dirty="0" smtClean="0"/>
              <a:t> y </a:t>
            </a:r>
            <a:r>
              <a:rPr lang="en-US" b="1" dirty="0" err="1" smtClean="0"/>
              <a:t>bombas</a:t>
            </a:r>
            <a:r>
              <a:rPr lang="en-US" b="1" dirty="0" smtClean="0"/>
              <a:t> de </a:t>
            </a:r>
            <a:r>
              <a:rPr lang="en-US" b="1" dirty="0" err="1" smtClean="0"/>
              <a:t>aceite</a:t>
            </a:r>
            <a:endParaRPr lang="en-US" b="1" dirty="0" smtClean="0"/>
          </a:p>
          <a:p>
            <a:pPr algn="just"/>
            <a:endParaRPr lang="en-US" dirty="0" smtClean="0"/>
          </a:p>
          <a:p>
            <a:pPr algn="just"/>
            <a:r>
              <a:rPr lang="en-US" dirty="0" smtClean="0"/>
              <a:t>Las </a:t>
            </a:r>
            <a:r>
              <a:rPr lang="en-US" dirty="0" err="1" smtClean="0"/>
              <a:t>opciones</a:t>
            </a:r>
            <a:r>
              <a:rPr lang="en-US" dirty="0" smtClean="0"/>
              <a:t> de </a:t>
            </a:r>
            <a:r>
              <a:rPr lang="en-US" dirty="0" err="1" smtClean="0"/>
              <a:t>enfriamiento</a:t>
            </a:r>
            <a:r>
              <a:rPr lang="en-US" dirty="0" smtClean="0"/>
              <a:t> </a:t>
            </a:r>
            <a:r>
              <a:rPr lang="en-US" dirty="0" err="1" smtClean="0"/>
              <a:t>mencionadas</a:t>
            </a:r>
            <a:r>
              <a:rPr lang="en-US" dirty="0" smtClean="0"/>
              <a:t> </a:t>
            </a:r>
            <a:r>
              <a:rPr lang="en-US" dirty="0" err="1" smtClean="0"/>
              <a:t>anteriormente</a:t>
            </a:r>
            <a:r>
              <a:rPr lang="en-US" dirty="0" smtClean="0"/>
              <a:t> son para </a:t>
            </a:r>
            <a:r>
              <a:rPr lang="en-US" dirty="0" err="1" smtClean="0"/>
              <a:t>transformadores</a:t>
            </a:r>
            <a:r>
              <a:rPr lang="en-US" dirty="0" smtClean="0"/>
              <a:t> de </a:t>
            </a:r>
            <a:r>
              <a:rPr lang="en-US" dirty="0" err="1" smtClean="0"/>
              <a:t>potencia</a:t>
            </a:r>
            <a:r>
              <a:rPr lang="en-US" dirty="0" smtClean="0"/>
              <a:t> que </a:t>
            </a:r>
            <a:r>
              <a:rPr lang="en-US" dirty="0" err="1" smtClean="0"/>
              <a:t>usan</a:t>
            </a:r>
            <a:r>
              <a:rPr lang="en-US" dirty="0" smtClean="0"/>
              <a:t> </a:t>
            </a:r>
            <a:r>
              <a:rPr lang="en-US" dirty="0" err="1" smtClean="0"/>
              <a:t>aislamiento</a:t>
            </a:r>
            <a:r>
              <a:rPr lang="en-US" dirty="0" smtClean="0"/>
              <a:t> </a:t>
            </a:r>
            <a:r>
              <a:rPr lang="en-US" dirty="0" err="1" smtClean="0"/>
              <a:t>líquido</a:t>
            </a:r>
            <a:r>
              <a:rPr lang="en-US" dirty="0" smtClean="0"/>
              <a:t> entre </a:t>
            </a:r>
            <a:r>
              <a:rPr lang="en-US" dirty="0" err="1" smtClean="0"/>
              <a:t>sus</a:t>
            </a:r>
            <a:r>
              <a:rPr lang="en-US" dirty="0" smtClean="0"/>
              <a:t> </a:t>
            </a:r>
            <a:r>
              <a:rPr lang="en-US" dirty="0" err="1" smtClean="0"/>
              <a:t>devanados</a:t>
            </a:r>
            <a:r>
              <a:rPr lang="en-US" dirty="0" smtClean="0"/>
              <a:t> y el </a:t>
            </a:r>
            <a:r>
              <a:rPr lang="en-US" dirty="0" err="1" smtClean="0"/>
              <a:t>tanque</a:t>
            </a:r>
            <a:r>
              <a:rPr lang="en-US" dirty="0" smtClean="0"/>
              <a:t> del </a:t>
            </a:r>
            <a:r>
              <a:rPr lang="en-US" dirty="0" err="1" smtClean="0"/>
              <a:t>transformador</a:t>
            </a:r>
            <a:r>
              <a:rPr lang="en-US" dirty="0" smtClean="0"/>
              <a:t>. </a:t>
            </a:r>
            <a:r>
              <a:rPr lang="en-US" dirty="0" err="1" smtClean="0"/>
              <a:t>Por</a:t>
            </a:r>
            <a:r>
              <a:rPr lang="en-US" dirty="0" smtClean="0"/>
              <a:t> lo general, el </a:t>
            </a:r>
            <a:r>
              <a:rPr lang="en-US" dirty="0" err="1" smtClean="0"/>
              <a:t>aceite</a:t>
            </a:r>
            <a:r>
              <a:rPr lang="en-US" dirty="0" smtClean="0"/>
              <a:t> mineral se </a:t>
            </a:r>
            <a:r>
              <a:rPr lang="en-US" dirty="0" err="1" smtClean="0"/>
              <a:t>usa</a:t>
            </a:r>
            <a:r>
              <a:rPr lang="en-US" dirty="0" smtClean="0"/>
              <a:t> para el </a:t>
            </a:r>
            <a:r>
              <a:rPr lang="en-US" dirty="0" err="1" smtClean="0"/>
              <a:t>aislamiento</a:t>
            </a:r>
            <a:r>
              <a:rPr lang="en-US" dirty="0" smtClean="0"/>
              <a:t> y la </a:t>
            </a:r>
            <a:r>
              <a:rPr lang="en-US" dirty="0" err="1" smtClean="0"/>
              <a:t>transferencia</a:t>
            </a:r>
            <a:r>
              <a:rPr lang="en-US" dirty="0" smtClean="0"/>
              <a:t> de </a:t>
            </a:r>
            <a:r>
              <a:rPr lang="en-US" dirty="0" err="1" smtClean="0"/>
              <a:t>calor</a:t>
            </a:r>
            <a:r>
              <a:rPr lang="en-US" dirty="0" smtClean="0"/>
              <a:t> de </a:t>
            </a:r>
            <a:r>
              <a:rPr lang="en-US" dirty="0" err="1" smtClean="0"/>
              <a:t>los</a:t>
            </a:r>
            <a:r>
              <a:rPr lang="en-US" dirty="0" smtClean="0"/>
              <a:t> </a:t>
            </a:r>
            <a:r>
              <a:rPr lang="en-US" dirty="0" err="1" smtClean="0"/>
              <a:t>devanados</a:t>
            </a:r>
            <a:r>
              <a:rPr lang="en-US" dirty="0" smtClean="0"/>
              <a:t>. </a:t>
            </a:r>
            <a:r>
              <a:rPr lang="en-US" dirty="0" err="1" smtClean="0"/>
              <a:t>Cuanto</a:t>
            </a:r>
            <a:r>
              <a:rPr lang="en-US" dirty="0" smtClean="0"/>
              <a:t> mayor sea la </a:t>
            </a:r>
            <a:r>
              <a:rPr lang="en-US" dirty="0" err="1" smtClean="0"/>
              <a:t>carga</a:t>
            </a:r>
            <a:r>
              <a:rPr lang="en-US" dirty="0" smtClean="0"/>
              <a:t> del </a:t>
            </a:r>
            <a:r>
              <a:rPr lang="en-US" dirty="0" err="1" smtClean="0"/>
              <a:t>transformador</a:t>
            </a:r>
            <a:r>
              <a:rPr lang="en-US" dirty="0" smtClean="0"/>
              <a:t>, mayor </a:t>
            </a:r>
            <a:r>
              <a:rPr lang="en-US" dirty="0" err="1" smtClean="0"/>
              <a:t>será</a:t>
            </a:r>
            <a:r>
              <a:rPr lang="en-US" dirty="0" smtClean="0"/>
              <a:t> la </a:t>
            </a:r>
            <a:r>
              <a:rPr lang="en-US" dirty="0" err="1" smtClean="0"/>
              <a:t>temperatura</a:t>
            </a:r>
            <a:r>
              <a:rPr lang="en-US" dirty="0" smtClean="0"/>
              <a:t> del </a:t>
            </a:r>
            <a:r>
              <a:rPr lang="en-US" dirty="0" err="1" smtClean="0"/>
              <a:t>aceite</a:t>
            </a:r>
            <a:r>
              <a:rPr lang="en-US" dirty="0" smtClean="0"/>
              <a:t> </a:t>
            </a:r>
            <a:r>
              <a:rPr lang="en-US" dirty="0" err="1" smtClean="0"/>
              <a:t>aislante</a:t>
            </a:r>
            <a:r>
              <a:rPr lang="en-US" dirty="0" smtClean="0"/>
              <a:t>. </a:t>
            </a:r>
            <a:r>
              <a:rPr lang="en-US" dirty="0" err="1" smtClean="0"/>
              <a:t>Debido</a:t>
            </a:r>
            <a:r>
              <a:rPr lang="en-US" dirty="0" smtClean="0"/>
              <a:t> a que </a:t>
            </a:r>
            <a:r>
              <a:rPr lang="en-US" dirty="0" err="1" smtClean="0"/>
              <a:t>existe</a:t>
            </a:r>
            <a:r>
              <a:rPr lang="en-US" dirty="0" smtClean="0"/>
              <a:t> </a:t>
            </a:r>
            <a:r>
              <a:rPr lang="en-US" dirty="0" err="1" smtClean="0"/>
              <a:t>una</a:t>
            </a:r>
            <a:r>
              <a:rPr lang="en-US" dirty="0" smtClean="0"/>
              <a:t> </a:t>
            </a:r>
            <a:r>
              <a:rPr lang="en-US" dirty="0" err="1" smtClean="0"/>
              <a:t>temperatura</a:t>
            </a:r>
            <a:r>
              <a:rPr lang="en-US" dirty="0" smtClean="0"/>
              <a:t> </a:t>
            </a:r>
            <a:r>
              <a:rPr lang="en-US" dirty="0" err="1" smtClean="0"/>
              <a:t>máxima</a:t>
            </a:r>
            <a:r>
              <a:rPr lang="en-US" dirty="0" smtClean="0"/>
              <a:t> para </a:t>
            </a:r>
            <a:r>
              <a:rPr lang="en-US" dirty="0" err="1" smtClean="0"/>
              <a:t>cada</a:t>
            </a:r>
            <a:r>
              <a:rPr lang="en-US" dirty="0" smtClean="0"/>
              <a:t> </a:t>
            </a:r>
            <a:r>
              <a:rPr lang="en-US" dirty="0" err="1" smtClean="0"/>
              <a:t>tipo</a:t>
            </a:r>
            <a:r>
              <a:rPr lang="en-US" dirty="0" smtClean="0"/>
              <a:t> de </a:t>
            </a:r>
            <a:r>
              <a:rPr lang="en-US" dirty="0" err="1" smtClean="0"/>
              <a:t>aceite</a:t>
            </a:r>
            <a:r>
              <a:rPr lang="en-US" dirty="0" smtClean="0"/>
              <a:t> </a:t>
            </a:r>
            <a:r>
              <a:rPr lang="en-US" dirty="0" err="1" smtClean="0"/>
              <a:t>aislante</a:t>
            </a:r>
            <a:r>
              <a:rPr lang="en-US" dirty="0" smtClean="0"/>
              <a:t> que no se </a:t>
            </a:r>
            <a:r>
              <a:rPr lang="en-US" dirty="0" err="1" smtClean="0"/>
              <a:t>puede</a:t>
            </a:r>
            <a:r>
              <a:rPr lang="en-US" dirty="0" smtClean="0"/>
              <a:t> </a:t>
            </a:r>
            <a:r>
              <a:rPr lang="en-US" dirty="0" err="1" smtClean="0"/>
              <a:t>exceder</a:t>
            </a:r>
            <a:r>
              <a:rPr lang="en-US" dirty="0" smtClean="0"/>
              <a:t> sin que el </a:t>
            </a:r>
            <a:r>
              <a:rPr lang="en-US" dirty="0" err="1" smtClean="0"/>
              <a:t>aceite</a:t>
            </a:r>
            <a:r>
              <a:rPr lang="en-US" dirty="0" smtClean="0"/>
              <a:t> </a:t>
            </a:r>
            <a:r>
              <a:rPr lang="en-US" dirty="0" err="1" smtClean="0"/>
              <a:t>pierda</a:t>
            </a:r>
            <a:r>
              <a:rPr lang="en-US" dirty="0" smtClean="0"/>
              <a:t> </a:t>
            </a:r>
            <a:r>
              <a:rPr lang="en-US" dirty="0" err="1" smtClean="0"/>
              <a:t>sus</a:t>
            </a:r>
            <a:r>
              <a:rPr lang="en-US" dirty="0" smtClean="0"/>
              <a:t> </a:t>
            </a:r>
            <a:r>
              <a:rPr lang="en-US" dirty="0" err="1" smtClean="0"/>
              <a:t>capacidades</a:t>
            </a:r>
            <a:r>
              <a:rPr lang="en-US" dirty="0" smtClean="0"/>
              <a:t> </a:t>
            </a:r>
            <a:r>
              <a:rPr lang="en-US" dirty="0" err="1" smtClean="0"/>
              <a:t>aislantes</a:t>
            </a:r>
            <a:r>
              <a:rPr lang="en-US" dirty="0" smtClean="0"/>
              <a:t>, </a:t>
            </a:r>
            <a:r>
              <a:rPr lang="en-US" dirty="0" err="1" smtClean="0"/>
              <a:t>existe</a:t>
            </a:r>
            <a:r>
              <a:rPr lang="en-US" dirty="0" smtClean="0"/>
              <a:t> </a:t>
            </a:r>
            <a:r>
              <a:rPr lang="en-US" dirty="0" err="1" smtClean="0"/>
              <a:t>una</a:t>
            </a:r>
            <a:r>
              <a:rPr lang="en-US" dirty="0" smtClean="0"/>
              <a:t> </a:t>
            </a:r>
            <a:r>
              <a:rPr lang="en-US" dirty="0" err="1" smtClean="0"/>
              <a:t>carga</a:t>
            </a:r>
            <a:r>
              <a:rPr lang="en-US" dirty="0" smtClean="0"/>
              <a:t> </a:t>
            </a:r>
            <a:r>
              <a:rPr lang="en-US" dirty="0" err="1" smtClean="0"/>
              <a:t>máxima</a:t>
            </a:r>
            <a:r>
              <a:rPr lang="en-US" dirty="0" smtClean="0"/>
              <a:t> del </a:t>
            </a:r>
            <a:r>
              <a:rPr lang="en-US" dirty="0" err="1" smtClean="0"/>
              <a:t>transformador</a:t>
            </a:r>
            <a:r>
              <a:rPr lang="en-US" dirty="0" smtClean="0"/>
              <a:t> que se </a:t>
            </a:r>
            <a:r>
              <a:rPr lang="en-US" dirty="0" err="1" smtClean="0"/>
              <a:t>puede</a:t>
            </a:r>
            <a:r>
              <a:rPr lang="en-US" dirty="0" smtClean="0"/>
              <a:t> </a:t>
            </a:r>
            <a:r>
              <a:rPr lang="en-US" dirty="0" err="1" smtClean="0"/>
              <a:t>soportar</a:t>
            </a:r>
            <a:r>
              <a:rPr lang="en-US" dirty="0" smtClean="0"/>
              <a:t> </a:t>
            </a:r>
            <a:r>
              <a:rPr lang="en-US" dirty="0" err="1" smtClean="0"/>
              <a:t>respectivamente</a:t>
            </a:r>
            <a:r>
              <a:rPr lang="en-US" dirty="0" smtClean="0"/>
              <a:t>. Para </a:t>
            </a:r>
            <a:r>
              <a:rPr lang="en-US" dirty="0" err="1" smtClean="0"/>
              <a:t>aumentar</a:t>
            </a:r>
            <a:r>
              <a:rPr lang="en-US" dirty="0" smtClean="0"/>
              <a:t> las </a:t>
            </a:r>
            <a:r>
              <a:rPr lang="en-US" dirty="0" err="1" smtClean="0"/>
              <a:t>capacidades</a:t>
            </a:r>
            <a:r>
              <a:rPr lang="en-US" dirty="0" smtClean="0"/>
              <a:t> de </a:t>
            </a:r>
            <a:r>
              <a:rPr lang="en-US" dirty="0" err="1" smtClean="0"/>
              <a:t>carga</a:t>
            </a:r>
            <a:r>
              <a:rPr lang="en-US" dirty="0" smtClean="0"/>
              <a:t> del </a:t>
            </a:r>
            <a:r>
              <a:rPr lang="en-US" dirty="0" err="1" smtClean="0"/>
              <a:t>transformador</a:t>
            </a:r>
            <a:r>
              <a:rPr lang="en-US" dirty="0" smtClean="0"/>
              <a:t>, el </a:t>
            </a:r>
            <a:r>
              <a:rPr lang="en-US" dirty="0" err="1" smtClean="0"/>
              <a:t>aceite</a:t>
            </a:r>
            <a:r>
              <a:rPr lang="en-US" dirty="0" smtClean="0"/>
              <a:t> </a:t>
            </a:r>
            <a:r>
              <a:rPr lang="en-US" dirty="0" err="1" smtClean="0"/>
              <a:t>aislante</a:t>
            </a:r>
            <a:r>
              <a:rPr lang="en-US" dirty="0" smtClean="0"/>
              <a:t> </a:t>
            </a:r>
            <a:r>
              <a:rPr lang="en-US" dirty="0" err="1" smtClean="0"/>
              <a:t>debe</a:t>
            </a:r>
            <a:r>
              <a:rPr lang="en-US" dirty="0" smtClean="0"/>
              <a:t> </a:t>
            </a:r>
            <a:r>
              <a:rPr lang="en-US" dirty="0" err="1" smtClean="0"/>
              <a:t>enfriarse</a:t>
            </a:r>
            <a:r>
              <a:rPr lang="en-US" dirty="0" smtClean="0"/>
              <a:t> para </a:t>
            </a:r>
            <a:r>
              <a:rPr lang="en-US" dirty="0" err="1" smtClean="0"/>
              <a:t>mantener</a:t>
            </a:r>
            <a:r>
              <a:rPr lang="en-US" dirty="0" smtClean="0"/>
              <a:t> </a:t>
            </a:r>
            <a:r>
              <a:rPr lang="en-US" dirty="0" err="1" smtClean="0"/>
              <a:t>su</a:t>
            </a:r>
            <a:r>
              <a:rPr lang="en-US" dirty="0" smtClean="0"/>
              <a:t> </a:t>
            </a:r>
            <a:r>
              <a:rPr lang="en-US" dirty="0" err="1" smtClean="0"/>
              <a:t>temperatura</a:t>
            </a:r>
            <a:r>
              <a:rPr lang="en-US" dirty="0" smtClean="0"/>
              <a:t> </a:t>
            </a:r>
            <a:r>
              <a:rPr lang="en-US" dirty="0" err="1" smtClean="0"/>
              <a:t>por</a:t>
            </a:r>
            <a:r>
              <a:rPr lang="en-US" dirty="0" smtClean="0"/>
              <a:t> </a:t>
            </a:r>
            <a:r>
              <a:rPr lang="en-US" dirty="0" err="1" smtClean="0"/>
              <a:t>debajo</a:t>
            </a:r>
            <a:r>
              <a:rPr lang="en-US" dirty="0" smtClean="0"/>
              <a:t> del </a:t>
            </a:r>
            <a:r>
              <a:rPr lang="en-US" dirty="0" err="1" smtClean="0"/>
              <a:t>límite</a:t>
            </a:r>
            <a:r>
              <a:rPr lang="en-US" dirty="0" smtClean="0"/>
              <a:t>. </a:t>
            </a:r>
            <a:r>
              <a:rPr lang="en-US" dirty="0" err="1" smtClean="0"/>
              <a:t>Esta</a:t>
            </a:r>
            <a:r>
              <a:rPr lang="en-US" dirty="0" smtClean="0"/>
              <a:t> </a:t>
            </a:r>
            <a:r>
              <a:rPr lang="en-US" dirty="0" err="1" smtClean="0"/>
              <a:t>refrigeración</a:t>
            </a:r>
            <a:r>
              <a:rPr lang="en-US" dirty="0" smtClean="0"/>
              <a:t> se </a:t>
            </a:r>
            <a:r>
              <a:rPr lang="en-US" dirty="0" err="1" smtClean="0"/>
              <a:t>proporciona</a:t>
            </a:r>
            <a:r>
              <a:rPr lang="en-US" dirty="0" smtClean="0"/>
              <a:t> </a:t>
            </a:r>
            <a:r>
              <a:rPr lang="en-US" dirty="0" err="1" smtClean="0"/>
              <a:t>mediante</a:t>
            </a:r>
            <a:r>
              <a:rPr lang="en-US" dirty="0" smtClean="0"/>
              <a:t> la </a:t>
            </a:r>
            <a:r>
              <a:rPr lang="en-US" dirty="0" err="1" smtClean="0"/>
              <a:t>aplicación</a:t>
            </a:r>
            <a:r>
              <a:rPr lang="en-US" dirty="0" smtClean="0"/>
              <a:t> de </a:t>
            </a:r>
            <a:r>
              <a:rPr lang="en-US" dirty="0" err="1" smtClean="0"/>
              <a:t>radiadores</a:t>
            </a:r>
            <a:r>
              <a:rPr lang="en-US" dirty="0" smtClean="0"/>
              <a:t>, </a:t>
            </a:r>
            <a:r>
              <a:rPr lang="en-US" dirty="0" err="1" smtClean="0"/>
              <a:t>sistemas</a:t>
            </a:r>
            <a:r>
              <a:rPr lang="en-US" dirty="0" smtClean="0"/>
              <a:t> de </a:t>
            </a:r>
            <a:r>
              <a:rPr lang="en-US" dirty="0" err="1" smtClean="0"/>
              <a:t>refrigeración</a:t>
            </a:r>
            <a:r>
              <a:rPr lang="en-US" dirty="0" smtClean="0"/>
              <a:t> </a:t>
            </a:r>
            <a:r>
              <a:rPr lang="en-US" dirty="0" err="1" smtClean="0"/>
              <a:t>por</a:t>
            </a:r>
            <a:r>
              <a:rPr lang="en-US" dirty="0" smtClean="0"/>
              <a:t> </a:t>
            </a:r>
            <a:r>
              <a:rPr lang="en-US" dirty="0" err="1" smtClean="0"/>
              <a:t>aire</a:t>
            </a:r>
            <a:r>
              <a:rPr lang="en-US" dirty="0" smtClean="0"/>
              <a:t> </a:t>
            </a:r>
            <a:r>
              <a:rPr lang="en-US" dirty="0" err="1" smtClean="0"/>
              <a:t>forzado</a:t>
            </a:r>
            <a:r>
              <a:rPr lang="en-US" dirty="0" smtClean="0"/>
              <a:t> (</a:t>
            </a:r>
            <a:r>
              <a:rPr lang="en-US" dirty="0" err="1" smtClean="0"/>
              <a:t>ventiladores</a:t>
            </a:r>
            <a:r>
              <a:rPr lang="en-US" dirty="0" smtClean="0"/>
              <a:t>) y </a:t>
            </a:r>
            <a:r>
              <a:rPr lang="en-US" dirty="0" err="1" smtClean="0"/>
              <a:t>sistemas</a:t>
            </a:r>
            <a:r>
              <a:rPr lang="en-US" dirty="0" smtClean="0"/>
              <a:t> de </a:t>
            </a:r>
            <a:r>
              <a:rPr lang="en-US" dirty="0" err="1" smtClean="0"/>
              <a:t>refrigeración</a:t>
            </a:r>
            <a:r>
              <a:rPr lang="en-US" dirty="0" smtClean="0"/>
              <a:t> </a:t>
            </a:r>
            <a:r>
              <a:rPr lang="en-US" dirty="0" err="1" smtClean="0"/>
              <a:t>por</a:t>
            </a:r>
            <a:r>
              <a:rPr lang="en-US" dirty="0" smtClean="0"/>
              <a:t> </a:t>
            </a:r>
            <a:r>
              <a:rPr lang="en-US" dirty="0" err="1" smtClean="0"/>
              <a:t>líquido</a:t>
            </a:r>
            <a:r>
              <a:rPr lang="en-US" dirty="0" smtClean="0"/>
              <a:t> </a:t>
            </a:r>
            <a:r>
              <a:rPr lang="en-US" dirty="0" err="1" smtClean="0"/>
              <a:t>forzado</a:t>
            </a:r>
            <a:r>
              <a:rPr lang="en-US" dirty="0" smtClean="0"/>
              <a:t> (</a:t>
            </a:r>
            <a:r>
              <a:rPr lang="en-US" dirty="0" err="1" smtClean="0"/>
              <a:t>bombas</a:t>
            </a:r>
            <a:r>
              <a:rPr lang="en-US" dirty="0" smtClean="0"/>
              <a:t> de </a:t>
            </a:r>
            <a:r>
              <a:rPr lang="en-US" dirty="0" err="1" smtClean="0"/>
              <a:t>aceite</a:t>
            </a:r>
            <a:r>
              <a:rPr lang="en-US" dirty="0" smtClean="0"/>
              <a:t>). </a:t>
            </a:r>
            <a:r>
              <a:rPr lang="en-US" dirty="0" err="1" smtClean="0"/>
              <a:t>Cada</a:t>
            </a:r>
            <a:r>
              <a:rPr lang="en-US" dirty="0" smtClean="0"/>
              <a:t> </a:t>
            </a:r>
            <a:r>
              <a:rPr lang="en-US" dirty="0" err="1" smtClean="0"/>
              <a:t>transformador</a:t>
            </a:r>
            <a:r>
              <a:rPr lang="en-US" dirty="0" smtClean="0"/>
              <a:t> </a:t>
            </a:r>
            <a:r>
              <a:rPr lang="en-US" dirty="0" err="1" smtClean="0"/>
              <a:t>puede</a:t>
            </a:r>
            <a:r>
              <a:rPr lang="en-US" dirty="0" smtClean="0"/>
              <a:t> </a:t>
            </a:r>
            <a:r>
              <a:rPr lang="en-US" dirty="0" err="1" smtClean="0"/>
              <a:t>tener</a:t>
            </a:r>
            <a:r>
              <a:rPr lang="en-US" dirty="0" smtClean="0"/>
              <a:t> </a:t>
            </a:r>
            <a:r>
              <a:rPr lang="en-US" dirty="0" err="1" smtClean="0"/>
              <a:t>varias</a:t>
            </a:r>
            <a:r>
              <a:rPr lang="en-US" dirty="0" smtClean="0"/>
              <a:t> </a:t>
            </a:r>
            <a:r>
              <a:rPr lang="en-US" dirty="0" err="1" smtClean="0"/>
              <a:t>etapas</a:t>
            </a:r>
            <a:r>
              <a:rPr lang="en-US" dirty="0" smtClean="0"/>
              <a:t> de </a:t>
            </a:r>
            <a:r>
              <a:rPr lang="en-US" dirty="0" err="1" smtClean="0"/>
              <a:t>enfriamiento</a:t>
            </a:r>
            <a:r>
              <a:rPr lang="en-US" dirty="0" smtClean="0"/>
              <a:t> para </a:t>
            </a:r>
            <a:r>
              <a:rPr lang="en-US" dirty="0" err="1" smtClean="0"/>
              <a:t>permitir</a:t>
            </a:r>
            <a:r>
              <a:rPr lang="en-US" dirty="0" smtClean="0"/>
              <a:t> un </a:t>
            </a:r>
            <a:r>
              <a:rPr lang="en-US" dirty="0" err="1" smtClean="0"/>
              <a:t>aumento</a:t>
            </a:r>
            <a:r>
              <a:rPr lang="en-US" dirty="0" smtClean="0"/>
              <a:t> gradual de la </a:t>
            </a:r>
            <a:r>
              <a:rPr lang="en-US" dirty="0" err="1" smtClean="0"/>
              <a:t>carga</a:t>
            </a:r>
            <a:r>
              <a:rPr lang="en-US" dirty="0" smtClean="0"/>
              <a:t>. Como </a:t>
            </a:r>
            <a:r>
              <a:rPr lang="en-US" dirty="0" err="1" smtClean="0"/>
              <a:t>ejemplo</a:t>
            </a:r>
            <a:r>
              <a:rPr lang="en-US" dirty="0" smtClean="0"/>
              <a:t>, </a:t>
            </a:r>
            <a:r>
              <a:rPr lang="en-US" dirty="0" err="1" smtClean="0"/>
              <a:t>consideremos</a:t>
            </a:r>
            <a:r>
              <a:rPr lang="en-US" dirty="0" smtClean="0"/>
              <a:t> </a:t>
            </a:r>
            <a:r>
              <a:rPr lang="en-US" dirty="0" err="1" smtClean="0"/>
              <a:t>los</a:t>
            </a:r>
            <a:r>
              <a:rPr lang="en-US" dirty="0" smtClean="0"/>
              <a:t> </a:t>
            </a:r>
            <a:r>
              <a:rPr lang="en-US" dirty="0" err="1" smtClean="0"/>
              <a:t>transformadores</a:t>
            </a:r>
            <a:r>
              <a:rPr lang="en-US" dirty="0" smtClean="0"/>
              <a:t> </a:t>
            </a:r>
            <a:r>
              <a:rPr lang="en-US" dirty="0" err="1" smtClean="0"/>
              <a:t>trifásicos</a:t>
            </a:r>
            <a:r>
              <a:rPr lang="en-US" dirty="0" smtClean="0"/>
              <a:t> de dos </a:t>
            </a:r>
            <a:r>
              <a:rPr lang="en-US" dirty="0" err="1" smtClean="0"/>
              <a:t>devanados</a:t>
            </a:r>
            <a:r>
              <a:rPr lang="en-US" dirty="0" smtClean="0"/>
              <a:t> que se </a:t>
            </a:r>
            <a:r>
              <a:rPr lang="en-US" dirty="0" err="1" smtClean="0"/>
              <a:t>muestran</a:t>
            </a:r>
            <a:r>
              <a:rPr lang="en-US" dirty="0" smtClean="0"/>
              <a:t> </a:t>
            </a:r>
            <a:r>
              <a:rPr lang="en-US" dirty="0" err="1" smtClean="0"/>
              <a:t>en</a:t>
            </a:r>
            <a:r>
              <a:rPr lang="en-US" dirty="0" smtClean="0"/>
              <a:t> las Fig. 3 y 4.</a:t>
            </a:r>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10</a:t>
            </a:fld>
            <a:endParaRPr lang="en-US"/>
          </a:p>
        </p:txBody>
      </p:sp>
    </p:spTree>
    <p:extLst>
      <p:ext uri="{BB962C8B-B14F-4D97-AF65-F5344CB8AC3E}">
        <p14:creationId xmlns:p14="http://schemas.microsoft.com/office/powerpoint/2010/main" val="146708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El </a:t>
            </a:r>
            <a:r>
              <a:rPr lang="en-US" dirty="0" err="1" smtClean="0"/>
              <a:t>transformador</a:t>
            </a:r>
            <a:r>
              <a:rPr lang="en-US" dirty="0" smtClean="0"/>
              <a:t> de 13/4 kV (</a:t>
            </a:r>
            <a:r>
              <a:rPr lang="en-US" dirty="0" err="1" smtClean="0"/>
              <a:t>consulte</a:t>
            </a:r>
            <a:r>
              <a:rPr lang="en-US" dirty="0" smtClean="0"/>
              <a:t> la Fig. 3) </a:t>
            </a:r>
            <a:r>
              <a:rPr lang="en-US" dirty="0" err="1" smtClean="0"/>
              <a:t>tiene</a:t>
            </a:r>
            <a:r>
              <a:rPr lang="en-US" dirty="0" smtClean="0"/>
              <a:t> un </a:t>
            </a:r>
            <a:r>
              <a:rPr lang="en-US" dirty="0" err="1" smtClean="0"/>
              <a:t>conjunto</a:t>
            </a:r>
            <a:r>
              <a:rPr lang="en-US" dirty="0" smtClean="0"/>
              <a:t> de </a:t>
            </a:r>
            <a:r>
              <a:rPr lang="en-US" dirty="0" err="1" smtClean="0"/>
              <a:t>ventiladores</a:t>
            </a:r>
            <a:r>
              <a:rPr lang="en-US" dirty="0" smtClean="0"/>
              <a:t> de </a:t>
            </a:r>
            <a:r>
              <a:rPr lang="en-US" dirty="0" err="1" smtClean="0"/>
              <a:t>refrigeración</a:t>
            </a:r>
            <a:r>
              <a:rPr lang="en-US" dirty="0" smtClean="0"/>
              <a:t>, </a:t>
            </a:r>
            <a:r>
              <a:rPr lang="en-US" dirty="0" err="1" smtClean="0"/>
              <a:t>así</a:t>
            </a:r>
            <a:r>
              <a:rPr lang="en-US" dirty="0" smtClean="0"/>
              <a:t> </a:t>
            </a:r>
            <a:r>
              <a:rPr lang="en-US" dirty="0" err="1" smtClean="0"/>
              <a:t>como</a:t>
            </a:r>
            <a:r>
              <a:rPr lang="en-US" dirty="0" smtClean="0"/>
              <a:t> </a:t>
            </a:r>
            <a:r>
              <a:rPr lang="en-US" dirty="0" err="1" smtClean="0"/>
              <a:t>capacidades</a:t>
            </a:r>
            <a:r>
              <a:rPr lang="en-US" dirty="0" smtClean="0"/>
              <a:t> de </a:t>
            </a:r>
            <a:r>
              <a:rPr lang="en-US" dirty="0" err="1" smtClean="0"/>
              <a:t>carga</a:t>
            </a:r>
            <a:r>
              <a:rPr lang="en-US" dirty="0" smtClean="0"/>
              <a:t> de 6,0 MVA sin </a:t>
            </a:r>
            <a:r>
              <a:rPr lang="en-US" dirty="0" err="1" smtClean="0"/>
              <a:t>ventiladores</a:t>
            </a:r>
            <a:r>
              <a:rPr lang="en-US" dirty="0" smtClean="0"/>
              <a:t> y 9,0 MVA con </a:t>
            </a:r>
            <a:r>
              <a:rPr lang="en-US" dirty="0" err="1" smtClean="0"/>
              <a:t>ventiladores</a:t>
            </a:r>
            <a:r>
              <a:rPr lang="en-US" dirty="0" smtClean="0"/>
              <a:t> </a:t>
            </a:r>
            <a:r>
              <a:rPr lang="en-US" dirty="0" err="1" smtClean="0"/>
              <a:t>en</a:t>
            </a:r>
            <a:r>
              <a:rPr lang="en-US" dirty="0" smtClean="0"/>
              <a:t> </a:t>
            </a:r>
            <a:r>
              <a:rPr lang="en-US" dirty="0" err="1" smtClean="0"/>
              <a:t>funcionamiento</a:t>
            </a:r>
            <a:r>
              <a:rPr lang="en-US" dirty="0" smtClean="0"/>
              <a:t>. El </a:t>
            </a:r>
            <a:r>
              <a:rPr lang="en-US" dirty="0" err="1" smtClean="0"/>
              <a:t>transformador</a:t>
            </a:r>
            <a:r>
              <a:rPr lang="en-US" dirty="0" smtClean="0"/>
              <a:t> de 138/13 kV (</a:t>
            </a:r>
            <a:r>
              <a:rPr lang="en-US" dirty="0" err="1" smtClean="0"/>
              <a:t>ver</a:t>
            </a:r>
            <a:r>
              <a:rPr lang="en-US" dirty="0" smtClean="0"/>
              <a:t> Fig. 4) </a:t>
            </a:r>
            <a:r>
              <a:rPr lang="en-US" dirty="0" err="1" smtClean="0"/>
              <a:t>tiene</a:t>
            </a:r>
            <a:r>
              <a:rPr lang="en-US" dirty="0" smtClean="0"/>
              <a:t> 2 </a:t>
            </a:r>
            <a:r>
              <a:rPr lang="en-US" dirty="0" err="1" smtClean="0"/>
              <a:t>juegos</a:t>
            </a:r>
            <a:r>
              <a:rPr lang="en-US" dirty="0" smtClean="0"/>
              <a:t> de </a:t>
            </a:r>
            <a:r>
              <a:rPr lang="en-US" dirty="0" err="1" smtClean="0"/>
              <a:t>ventiladores</a:t>
            </a:r>
            <a:r>
              <a:rPr lang="en-US" dirty="0" smtClean="0"/>
              <a:t>, </a:t>
            </a:r>
            <a:r>
              <a:rPr lang="en-US" dirty="0" err="1" smtClean="0"/>
              <a:t>así</a:t>
            </a:r>
            <a:r>
              <a:rPr lang="en-US" dirty="0" smtClean="0"/>
              <a:t> </a:t>
            </a:r>
            <a:r>
              <a:rPr lang="en-US" dirty="0" err="1" smtClean="0"/>
              <a:t>como</a:t>
            </a:r>
            <a:r>
              <a:rPr lang="en-US" dirty="0" smtClean="0"/>
              <a:t> </a:t>
            </a:r>
            <a:r>
              <a:rPr lang="en-US" dirty="0" err="1" smtClean="0"/>
              <a:t>capacidades</a:t>
            </a:r>
            <a:r>
              <a:rPr lang="en-US" dirty="0" smtClean="0"/>
              <a:t> de </a:t>
            </a:r>
            <a:r>
              <a:rPr lang="en-US" dirty="0" err="1" smtClean="0"/>
              <a:t>carga</a:t>
            </a:r>
            <a:r>
              <a:rPr lang="en-US" dirty="0" smtClean="0"/>
              <a:t> de 27 MVA sin </a:t>
            </a:r>
            <a:r>
              <a:rPr lang="en-US" dirty="0" err="1" smtClean="0"/>
              <a:t>ventiladores</a:t>
            </a:r>
            <a:r>
              <a:rPr lang="en-US" dirty="0" smtClean="0"/>
              <a:t>, 36 MVA con un </a:t>
            </a:r>
            <a:r>
              <a:rPr lang="en-US" dirty="0" err="1" smtClean="0"/>
              <a:t>juego</a:t>
            </a:r>
            <a:r>
              <a:rPr lang="en-US" dirty="0" smtClean="0"/>
              <a:t> de </a:t>
            </a:r>
            <a:r>
              <a:rPr lang="en-US" dirty="0" err="1" smtClean="0"/>
              <a:t>ventiladores</a:t>
            </a:r>
            <a:r>
              <a:rPr lang="en-US" dirty="0" smtClean="0"/>
              <a:t> y 45 MVA con dos </a:t>
            </a:r>
            <a:r>
              <a:rPr lang="en-US" dirty="0" err="1" smtClean="0"/>
              <a:t>juegos</a:t>
            </a:r>
            <a:r>
              <a:rPr lang="en-US" dirty="0" smtClean="0"/>
              <a:t> de </a:t>
            </a:r>
            <a:r>
              <a:rPr lang="en-US" dirty="0" err="1" smtClean="0"/>
              <a:t>ventiladores</a:t>
            </a:r>
            <a:r>
              <a:rPr lang="en-US" dirty="0" smtClean="0"/>
              <a:t> </a:t>
            </a:r>
            <a:r>
              <a:rPr lang="en-US" dirty="0" err="1" smtClean="0"/>
              <a:t>en</a:t>
            </a:r>
            <a:r>
              <a:rPr lang="en-US" dirty="0" smtClean="0"/>
              <a:t> </a:t>
            </a:r>
            <a:r>
              <a:rPr lang="en-US" dirty="0" err="1" smtClean="0"/>
              <a:t>funcionamiento</a:t>
            </a:r>
            <a:r>
              <a:rPr lang="en-US" dirty="0" smtClean="0"/>
              <a:t>. Los </a:t>
            </a:r>
            <a:r>
              <a:rPr lang="en-US" dirty="0" err="1" smtClean="0"/>
              <a:t>ventiladores</a:t>
            </a:r>
            <a:r>
              <a:rPr lang="en-US" dirty="0" smtClean="0"/>
              <a:t> de </a:t>
            </a:r>
            <a:r>
              <a:rPr lang="en-US" dirty="0" err="1" smtClean="0"/>
              <a:t>los</a:t>
            </a:r>
            <a:r>
              <a:rPr lang="en-US" dirty="0" smtClean="0"/>
              <a:t> </a:t>
            </a:r>
            <a:r>
              <a:rPr lang="en-US" dirty="0" err="1" smtClean="0"/>
              <a:t>transformadores</a:t>
            </a:r>
            <a:r>
              <a:rPr lang="en-US" dirty="0" smtClean="0"/>
              <a:t> </a:t>
            </a:r>
            <a:r>
              <a:rPr lang="en-US" dirty="0" err="1" smtClean="0"/>
              <a:t>generalmente</a:t>
            </a:r>
            <a:r>
              <a:rPr lang="en-US" dirty="0" smtClean="0"/>
              <a:t> se </a:t>
            </a:r>
            <a:r>
              <a:rPr lang="en-US" dirty="0" err="1" smtClean="0"/>
              <a:t>operan</a:t>
            </a:r>
            <a:r>
              <a:rPr lang="en-US" dirty="0" smtClean="0"/>
              <a:t> </a:t>
            </a:r>
            <a:r>
              <a:rPr lang="en-US" dirty="0" err="1" smtClean="0"/>
              <a:t>automáticamente</a:t>
            </a:r>
            <a:r>
              <a:rPr lang="en-US" dirty="0" smtClean="0"/>
              <a:t> a </a:t>
            </a:r>
            <a:r>
              <a:rPr lang="en-US" dirty="0" err="1" smtClean="0"/>
              <a:t>través</a:t>
            </a:r>
            <a:r>
              <a:rPr lang="en-US" dirty="0" smtClean="0"/>
              <a:t> de </a:t>
            </a:r>
            <a:r>
              <a:rPr lang="en-US" dirty="0" err="1" smtClean="0"/>
              <a:t>esquemas</a:t>
            </a:r>
            <a:r>
              <a:rPr lang="en-US" dirty="0" smtClean="0"/>
              <a:t> de control </a:t>
            </a:r>
            <a:r>
              <a:rPr lang="en-US" dirty="0" err="1" smtClean="0"/>
              <a:t>basados</a:t>
            </a:r>
            <a:r>
              <a:rPr lang="en-US" dirty="0" smtClean="0"/>
              <a:t>  </a:t>
            </a:r>
            <a:r>
              <a:rPr lang="en-US" dirty="0" err="1" smtClean="0"/>
              <a:t>en</a:t>
            </a:r>
            <a:r>
              <a:rPr lang="en-US" dirty="0" smtClean="0"/>
              <a:t> el </a:t>
            </a:r>
            <a:r>
              <a:rPr lang="en-US" dirty="0" err="1" smtClean="0"/>
              <a:t>uso</a:t>
            </a:r>
            <a:r>
              <a:rPr lang="en-US" dirty="0" smtClean="0"/>
              <a:t> de </a:t>
            </a:r>
            <a:r>
              <a:rPr lang="en-US" dirty="0" err="1" smtClean="0"/>
              <a:t>sensores</a:t>
            </a:r>
            <a:r>
              <a:rPr lang="en-US" dirty="0" smtClean="0"/>
              <a:t> de </a:t>
            </a:r>
            <a:r>
              <a:rPr lang="en-US" dirty="0" err="1" smtClean="0"/>
              <a:t>temperatura</a:t>
            </a:r>
            <a:r>
              <a:rPr lang="en-US" dirty="0" smtClean="0"/>
              <a:t> del </a:t>
            </a:r>
            <a:r>
              <a:rPr lang="en-US" dirty="0" err="1" smtClean="0"/>
              <a:t>aceite</a:t>
            </a:r>
            <a:r>
              <a:rPr lang="en-US" dirty="0" smtClean="0"/>
              <a:t>.</a:t>
            </a:r>
          </a:p>
          <a:p>
            <a:pPr algn="just"/>
            <a:r>
              <a:rPr lang="en-US" b="1" dirty="0" err="1" smtClean="0"/>
              <a:t>Ecuación</a:t>
            </a:r>
            <a:r>
              <a:rPr lang="en-US" b="1" dirty="0" smtClean="0"/>
              <a:t> de </a:t>
            </a:r>
            <a:r>
              <a:rPr lang="en-US" b="1" dirty="0" err="1" smtClean="0"/>
              <a:t>transformación</a:t>
            </a:r>
            <a:r>
              <a:rPr lang="en-US" b="1" dirty="0" smtClean="0"/>
              <a:t> de </a:t>
            </a:r>
            <a:r>
              <a:rPr lang="en-US" b="1" dirty="0" err="1" smtClean="0"/>
              <a:t>voltaje</a:t>
            </a:r>
            <a:endParaRPr lang="en-US" b="1" dirty="0" smtClean="0"/>
          </a:p>
          <a:p>
            <a:pPr algn="just"/>
            <a:endParaRPr lang="en-US" dirty="0" smtClean="0"/>
          </a:p>
          <a:p>
            <a:pPr algn="just"/>
            <a:r>
              <a:rPr lang="en-US" dirty="0" err="1" smtClean="0"/>
              <a:t>Existe</a:t>
            </a:r>
            <a:r>
              <a:rPr lang="en-US" dirty="0" smtClean="0"/>
              <a:t> la </a:t>
            </a:r>
            <a:r>
              <a:rPr lang="en-US" dirty="0" err="1" smtClean="0"/>
              <a:t>siguiente</a:t>
            </a:r>
            <a:r>
              <a:rPr lang="en-US" dirty="0" smtClean="0"/>
              <a:t> </a:t>
            </a:r>
            <a:r>
              <a:rPr lang="en-US" dirty="0" err="1" smtClean="0"/>
              <a:t>relación</a:t>
            </a:r>
            <a:r>
              <a:rPr lang="en-US" dirty="0" smtClean="0"/>
              <a:t> entre </a:t>
            </a:r>
            <a:r>
              <a:rPr lang="en-US" dirty="0" err="1" smtClean="0"/>
              <a:t>voltajes</a:t>
            </a:r>
            <a:r>
              <a:rPr lang="en-US" dirty="0" smtClean="0"/>
              <a:t> del </a:t>
            </a:r>
            <a:r>
              <a:rPr lang="en-US" dirty="0" err="1" smtClean="0"/>
              <a:t>primario</a:t>
            </a:r>
            <a:r>
              <a:rPr lang="en-US" dirty="0" smtClean="0"/>
              <a:t> del </a:t>
            </a:r>
            <a:r>
              <a:rPr lang="en-US" dirty="0" err="1" smtClean="0"/>
              <a:t>transformador</a:t>
            </a:r>
            <a:r>
              <a:rPr lang="en-US" dirty="0" smtClean="0"/>
              <a:t> (VP) y </a:t>
            </a:r>
            <a:r>
              <a:rPr lang="en-US" dirty="0" err="1" smtClean="0"/>
              <a:t>secundaria</a:t>
            </a:r>
            <a:r>
              <a:rPr lang="en-US" dirty="0" smtClean="0"/>
              <a:t> (VS), y </a:t>
            </a:r>
            <a:r>
              <a:rPr lang="en-US" dirty="0" err="1" smtClean="0"/>
              <a:t>número</a:t>
            </a:r>
            <a:r>
              <a:rPr lang="en-US" dirty="0" smtClean="0"/>
              <a:t> de </a:t>
            </a:r>
            <a:r>
              <a:rPr lang="en-US" dirty="0" err="1" smtClean="0"/>
              <a:t>vueltas</a:t>
            </a:r>
            <a:r>
              <a:rPr lang="en-US" dirty="0" smtClean="0"/>
              <a:t> de </a:t>
            </a:r>
            <a:r>
              <a:rPr lang="en-US" dirty="0" err="1" smtClean="0"/>
              <a:t>los</a:t>
            </a:r>
            <a:r>
              <a:rPr lang="en-US" dirty="0" smtClean="0"/>
              <a:t> </a:t>
            </a:r>
            <a:r>
              <a:rPr lang="en-US" dirty="0" err="1" smtClean="0"/>
              <a:t>devanados</a:t>
            </a:r>
            <a:r>
              <a:rPr lang="en-US" dirty="0" smtClean="0"/>
              <a:t> </a:t>
            </a:r>
            <a:r>
              <a:rPr lang="en-US" dirty="0" err="1" smtClean="0"/>
              <a:t>primario</a:t>
            </a:r>
            <a:r>
              <a:rPr lang="en-US" dirty="0" smtClean="0"/>
              <a:t> y </a:t>
            </a:r>
            <a:r>
              <a:rPr lang="en-US" dirty="0" err="1" smtClean="0"/>
              <a:t>secundario</a:t>
            </a:r>
            <a:r>
              <a:rPr lang="en-US" dirty="0" smtClean="0"/>
              <a:t>:</a:t>
            </a:r>
          </a:p>
          <a:p>
            <a:pPr algn="ctr"/>
            <a:r>
              <a:rPr lang="en-US" b="1" dirty="0" smtClean="0"/>
              <a:t>VP/ VS= </a:t>
            </a:r>
            <a:r>
              <a:rPr lang="en-US" b="1" dirty="0" err="1" smtClean="0"/>
              <a:t>nP</a:t>
            </a:r>
            <a:r>
              <a:rPr lang="en-US" b="1" dirty="0" smtClean="0"/>
              <a:t>/ </a:t>
            </a:r>
            <a:r>
              <a:rPr lang="en-US" b="1" dirty="0" err="1" smtClean="0"/>
              <a:t>nS</a:t>
            </a:r>
            <a:endParaRPr lang="en-US" b="1" dirty="0" smtClean="0"/>
          </a:p>
          <a:p>
            <a:pPr algn="just"/>
            <a:r>
              <a:rPr lang="en-US" dirty="0" err="1" smtClean="0"/>
              <a:t>Donde</a:t>
            </a:r>
            <a:r>
              <a:rPr lang="en-US" dirty="0" smtClean="0"/>
              <a:t>:</a:t>
            </a:r>
          </a:p>
          <a:p>
            <a:pPr algn="just"/>
            <a:r>
              <a:rPr lang="en-US" dirty="0" err="1" smtClean="0"/>
              <a:t>nP</a:t>
            </a:r>
            <a:r>
              <a:rPr lang="en-US" dirty="0" smtClean="0"/>
              <a:t>=</a:t>
            </a:r>
            <a:r>
              <a:rPr lang="en-US" dirty="0" err="1" smtClean="0"/>
              <a:t>Número</a:t>
            </a:r>
            <a:r>
              <a:rPr lang="en-US" dirty="0" smtClean="0"/>
              <a:t> de </a:t>
            </a:r>
            <a:r>
              <a:rPr lang="en-US" dirty="0" err="1" smtClean="0"/>
              <a:t>vueltas</a:t>
            </a:r>
            <a:r>
              <a:rPr lang="en-US" dirty="0" smtClean="0"/>
              <a:t> del </a:t>
            </a:r>
            <a:r>
              <a:rPr lang="en-US" dirty="0" err="1" smtClean="0"/>
              <a:t>devanado</a:t>
            </a:r>
            <a:r>
              <a:rPr lang="en-US" dirty="0" smtClean="0"/>
              <a:t> </a:t>
            </a:r>
            <a:r>
              <a:rPr lang="en-US" dirty="0" err="1" smtClean="0"/>
              <a:t>primario</a:t>
            </a:r>
            <a:r>
              <a:rPr lang="en-US" dirty="0" smtClean="0"/>
              <a:t> </a:t>
            </a:r>
          </a:p>
          <a:p>
            <a:pPr algn="just"/>
            <a:r>
              <a:rPr lang="en-US" dirty="0" err="1" smtClean="0"/>
              <a:t>nS</a:t>
            </a:r>
            <a:r>
              <a:rPr lang="en-US" dirty="0" smtClean="0"/>
              <a:t>=</a:t>
            </a:r>
            <a:r>
              <a:rPr lang="en-US" dirty="0" err="1" smtClean="0"/>
              <a:t>Número</a:t>
            </a:r>
            <a:r>
              <a:rPr lang="en-US" dirty="0" smtClean="0"/>
              <a:t> de </a:t>
            </a:r>
            <a:r>
              <a:rPr lang="en-US" dirty="0" err="1" smtClean="0"/>
              <a:t>vueltas</a:t>
            </a:r>
            <a:r>
              <a:rPr lang="en-US" dirty="0" smtClean="0"/>
              <a:t> del </a:t>
            </a:r>
            <a:r>
              <a:rPr lang="en-US" dirty="0" err="1" smtClean="0"/>
              <a:t>devanado</a:t>
            </a:r>
            <a:r>
              <a:rPr lang="en-US" dirty="0" smtClean="0"/>
              <a:t> </a:t>
            </a:r>
            <a:r>
              <a:rPr lang="en-US" dirty="0" err="1" smtClean="0"/>
              <a:t>secundario</a:t>
            </a:r>
            <a:endParaRPr lang="en-US" dirty="0" smtClean="0"/>
          </a:p>
          <a:p>
            <a:pPr algn="just"/>
            <a:endParaRPr lang="en-US" dirty="0" smtClean="0"/>
          </a:p>
          <a:p>
            <a:pPr algn="just"/>
            <a:r>
              <a:rPr lang="en-US" b="1" dirty="0" err="1" smtClean="0"/>
              <a:t>Ejemplo</a:t>
            </a:r>
            <a:r>
              <a:rPr lang="en-US" dirty="0" smtClean="0"/>
              <a:t>:</a:t>
            </a:r>
          </a:p>
          <a:p>
            <a:pPr algn="just"/>
            <a:r>
              <a:rPr lang="en-US" dirty="0" err="1" smtClean="0"/>
              <a:t>Transformador</a:t>
            </a:r>
            <a:r>
              <a:rPr lang="en-US" dirty="0" smtClean="0"/>
              <a:t> </a:t>
            </a:r>
            <a:r>
              <a:rPr lang="en-US" dirty="0" err="1" smtClean="0"/>
              <a:t>reductor</a:t>
            </a:r>
            <a:r>
              <a:rPr lang="en-US" dirty="0" smtClean="0"/>
              <a:t> </a:t>
            </a:r>
            <a:r>
              <a:rPr lang="en-US" dirty="0" err="1" smtClean="0"/>
              <a:t>monofásico</a:t>
            </a:r>
            <a:r>
              <a:rPr lang="en-US" dirty="0" smtClean="0"/>
              <a:t> 230/13 kV con </a:t>
            </a:r>
            <a:r>
              <a:rPr lang="en-US" dirty="0" err="1" smtClean="0"/>
              <a:t>devanado</a:t>
            </a:r>
            <a:r>
              <a:rPr lang="en-US" dirty="0" smtClean="0"/>
              <a:t> </a:t>
            </a:r>
            <a:r>
              <a:rPr lang="en-US" dirty="0" err="1" smtClean="0"/>
              <a:t>primario</a:t>
            </a:r>
            <a:r>
              <a:rPr lang="en-US" dirty="0" smtClean="0"/>
              <a:t> de 300 </a:t>
            </a:r>
            <a:r>
              <a:rPr lang="en-US" dirty="0" err="1" smtClean="0"/>
              <a:t>vueltas</a:t>
            </a:r>
            <a:r>
              <a:rPr lang="en-US" dirty="0" smtClean="0"/>
              <a:t>. ¿</a:t>
            </a:r>
            <a:r>
              <a:rPr lang="en-US" dirty="0" err="1" smtClean="0"/>
              <a:t>Cuántas</a:t>
            </a:r>
            <a:r>
              <a:rPr lang="en-US" dirty="0" smtClean="0"/>
              <a:t> </a:t>
            </a:r>
            <a:r>
              <a:rPr lang="en-US" dirty="0" err="1" smtClean="0"/>
              <a:t>vueltas</a:t>
            </a:r>
            <a:r>
              <a:rPr lang="en-US" dirty="0" smtClean="0"/>
              <a:t> </a:t>
            </a:r>
            <a:r>
              <a:rPr lang="en-US" dirty="0" err="1" smtClean="0"/>
              <a:t>debe</a:t>
            </a:r>
            <a:r>
              <a:rPr lang="en-US" dirty="0" smtClean="0"/>
              <a:t> </a:t>
            </a:r>
            <a:r>
              <a:rPr lang="en-US" dirty="0" err="1" smtClean="0"/>
              <a:t>tener</a:t>
            </a:r>
            <a:r>
              <a:rPr lang="en-US" dirty="0" smtClean="0"/>
              <a:t> un </a:t>
            </a:r>
            <a:r>
              <a:rPr lang="en-US" dirty="0" err="1" smtClean="0"/>
              <a:t>devanado</a:t>
            </a:r>
            <a:r>
              <a:rPr lang="en-US" dirty="0" smtClean="0"/>
              <a:t> </a:t>
            </a:r>
            <a:r>
              <a:rPr lang="en-US" dirty="0" err="1" smtClean="0"/>
              <a:t>secundario</a:t>
            </a:r>
            <a:r>
              <a:rPr lang="en-US" dirty="0" smtClean="0"/>
              <a:t>?</a:t>
            </a:r>
          </a:p>
          <a:p>
            <a:pPr algn="just"/>
            <a:r>
              <a:rPr lang="en-US" dirty="0" err="1" smtClean="0"/>
              <a:t>Solución</a:t>
            </a:r>
            <a:r>
              <a:rPr lang="en-US" dirty="0" smtClean="0"/>
              <a:t>:</a:t>
            </a:r>
          </a:p>
          <a:p>
            <a:pPr algn="just"/>
            <a:r>
              <a:rPr lang="en-US" b="1" dirty="0" smtClean="0"/>
              <a:t>230/13 = 300/NS          ⇒           </a:t>
            </a:r>
            <a:r>
              <a:rPr lang="en-US" b="1" dirty="0" err="1" smtClean="0"/>
              <a:t>nS</a:t>
            </a:r>
            <a:r>
              <a:rPr lang="en-US" b="1" dirty="0" smtClean="0"/>
              <a:t>= (300x13)/230 = 17</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12</a:t>
            </a:fld>
            <a:endParaRPr lang="en-US"/>
          </a:p>
        </p:txBody>
      </p:sp>
    </p:spTree>
    <p:extLst>
      <p:ext uri="{BB962C8B-B14F-4D97-AF65-F5344CB8AC3E}">
        <p14:creationId xmlns:p14="http://schemas.microsoft.com/office/powerpoint/2010/main" val="1728804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Interruptores</a:t>
            </a:r>
            <a:r>
              <a:rPr lang="en-US" b="1" dirty="0" smtClean="0"/>
              <a:t> de </a:t>
            </a:r>
            <a:r>
              <a:rPr lang="en-US" b="1" dirty="0" err="1" smtClean="0"/>
              <a:t>circuito</a:t>
            </a:r>
            <a:endParaRPr lang="en-US" b="1" dirty="0" smtClean="0"/>
          </a:p>
          <a:p>
            <a:pPr algn="just"/>
            <a:endParaRPr lang="en-US" dirty="0" smtClean="0"/>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es</a:t>
            </a:r>
            <a:r>
              <a:rPr lang="en-US" dirty="0" smtClean="0"/>
              <a:t> la </a:t>
            </a:r>
            <a:r>
              <a:rPr lang="en-US" dirty="0" err="1" smtClean="0"/>
              <a:t>interrupción</a:t>
            </a:r>
            <a:r>
              <a:rPr lang="en-US" dirty="0" smtClean="0"/>
              <a:t> de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para la </a:t>
            </a:r>
            <a:r>
              <a:rPr lang="en-US" dirty="0" err="1" smtClean="0"/>
              <a:t>protección</a:t>
            </a:r>
            <a:r>
              <a:rPr lang="en-US" dirty="0" smtClean="0"/>
              <a:t> del </a:t>
            </a:r>
            <a:r>
              <a:rPr lang="en-US" dirty="0" err="1" smtClean="0"/>
              <a:t>circuito</a:t>
            </a:r>
            <a:r>
              <a:rPr lang="en-US" dirty="0" smtClean="0"/>
              <a:t>. Son </a:t>
            </a:r>
            <a:r>
              <a:rPr lang="en-US" dirty="0" err="1" smtClean="0"/>
              <a:t>ampliamente</a:t>
            </a:r>
            <a:r>
              <a:rPr lang="en-US" dirty="0" smtClean="0"/>
              <a:t> </a:t>
            </a:r>
            <a:r>
              <a:rPr lang="en-US" dirty="0" err="1" smtClean="0"/>
              <a:t>utilizados</a:t>
            </a:r>
            <a:r>
              <a:rPr lang="en-US" dirty="0" smtClean="0"/>
              <a:t> para </a:t>
            </a:r>
            <a:r>
              <a:rPr lang="en-US" dirty="0" err="1" smtClean="0"/>
              <a:t>seccionar</a:t>
            </a:r>
            <a:r>
              <a:rPr lang="en-US" dirty="0" smtClean="0"/>
              <a:t> </a:t>
            </a:r>
            <a:r>
              <a:rPr lang="en-US" dirty="0" err="1" smtClean="0"/>
              <a:t>sistemas</a:t>
            </a:r>
            <a:r>
              <a:rPr lang="en-US" dirty="0" smtClean="0"/>
              <a:t> de </a:t>
            </a:r>
            <a:r>
              <a:rPr lang="en-US" dirty="0" err="1" smtClean="0"/>
              <a:t>potencia</a:t>
            </a:r>
            <a:r>
              <a:rPr lang="en-US" dirty="0" smtClean="0"/>
              <a:t> (</a:t>
            </a:r>
            <a:r>
              <a:rPr lang="en-US" dirty="0" err="1" smtClean="0"/>
              <a:t>ver</a:t>
            </a:r>
            <a:r>
              <a:rPr lang="en-US" dirty="0" smtClean="0"/>
              <a:t> Fig. 2). Los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son:</a:t>
            </a:r>
          </a:p>
          <a:p>
            <a:pPr marL="742950" lvl="1" indent="-285750" algn="just">
              <a:buFont typeface="Wingdings" panose="05000000000000000000" pitchFamily="2" charset="2"/>
              <a:buChar char="§"/>
            </a:pPr>
            <a:r>
              <a:rPr lang="en-US" b="1" dirty="0" err="1" smtClean="0">
                <a:solidFill>
                  <a:srgbClr val="0070C0"/>
                </a:solidFill>
              </a:rPr>
              <a:t>Interruptor</a:t>
            </a:r>
            <a:endParaRPr lang="en-US" b="1" dirty="0" smtClean="0">
              <a:solidFill>
                <a:srgbClr val="0070C0"/>
              </a:solidFill>
            </a:endParaRPr>
          </a:p>
          <a:p>
            <a:pPr marL="742950" lvl="1" indent="-285750" algn="just">
              <a:buFont typeface="Wingdings" panose="05000000000000000000" pitchFamily="2" charset="2"/>
              <a:buChar char="§"/>
            </a:pPr>
            <a:r>
              <a:rPr lang="en-US" b="1" dirty="0" smtClean="0">
                <a:solidFill>
                  <a:srgbClr val="0070C0"/>
                </a:solidFill>
              </a:rPr>
              <a:t>Bushings</a:t>
            </a:r>
          </a:p>
          <a:p>
            <a:pPr marL="742950" lvl="1" indent="-285750" algn="just">
              <a:buFont typeface="Wingdings" panose="05000000000000000000" pitchFamily="2" charset="2"/>
              <a:buChar char="§"/>
            </a:pPr>
            <a:r>
              <a:rPr lang="en-US" b="1" dirty="0" smtClean="0">
                <a:solidFill>
                  <a:srgbClr val="0070C0"/>
                </a:solidFill>
              </a:rPr>
              <a:t>Medio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petróleo</a:t>
            </a:r>
            <a:r>
              <a:rPr lang="en-US" b="1" dirty="0" smtClean="0">
                <a:solidFill>
                  <a:srgbClr val="0070C0"/>
                </a:solidFill>
              </a:rPr>
              <a:t>, gas)</a:t>
            </a:r>
          </a:p>
          <a:p>
            <a:pPr marL="742950" lvl="1" indent="-285750" algn="just">
              <a:buFont typeface="Wingdings" panose="05000000000000000000" pitchFamily="2" charset="2"/>
              <a:buChar char="§"/>
            </a:pP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de bushing</a:t>
            </a:r>
          </a:p>
          <a:p>
            <a:pPr marL="742950" lvl="1" indent="-285750" algn="just">
              <a:buFont typeface="Wingdings" panose="05000000000000000000" pitchFamily="2" charset="2"/>
              <a:buChar char="§"/>
            </a:pP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r>
              <a:rPr lang="en-US" dirty="0" smtClean="0"/>
              <a:t>Los </a:t>
            </a:r>
            <a:r>
              <a:rPr lang="en-US" dirty="0" err="1" smtClean="0"/>
              <a:t>interruptores</a:t>
            </a:r>
            <a:r>
              <a:rPr lang="en-US" dirty="0" smtClean="0"/>
              <a:t> </a:t>
            </a:r>
            <a:r>
              <a:rPr lang="en-US" dirty="0" err="1" smtClean="0"/>
              <a:t>pueden</a:t>
            </a:r>
            <a:r>
              <a:rPr lang="en-US" dirty="0" smtClean="0"/>
              <a:t> </a:t>
            </a:r>
            <a:r>
              <a:rPr lang="en-US" dirty="0" err="1" smtClean="0"/>
              <a:t>diseñarse</a:t>
            </a:r>
            <a:r>
              <a:rPr lang="en-US" dirty="0" smtClean="0"/>
              <a:t> para </a:t>
            </a:r>
            <a:r>
              <a:rPr lang="en-US" dirty="0" err="1" smtClean="0"/>
              <a:t>instalación</a:t>
            </a:r>
            <a:r>
              <a:rPr lang="en-US" dirty="0" smtClean="0"/>
              <a:t> </a:t>
            </a:r>
            <a:r>
              <a:rPr lang="en-US" dirty="0" err="1" smtClean="0"/>
              <a:t>en</a:t>
            </a:r>
            <a:r>
              <a:rPr lang="en-US" dirty="0" smtClean="0"/>
              <a:t> </a:t>
            </a:r>
            <a:r>
              <a:rPr lang="en-US" dirty="0" err="1" smtClean="0"/>
              <a:t>exteriores</a:t>
            </a:r>
            <a:r>
              <a:rPr lang="en-US" dirty="0" smtClean="0"/>
              <a:t> o </a:t>
            </a:r>
            <a:r>
              <a:rPr lang="en-US" dirty="0" err="1" smtClean="0"/>
              <a:t>interiores</a:t>
            </a:r>
            <a:r>
              <a:rPr lang="en-US" dirty="0" smtClean="0"/>
              <a:t>. </a:t>
            </a:r>
            <a:r>
              <a:rPr lang="en-US" dirty="0" err="1" smtClean="0"/>
              <a:t>En</a:t>
            </a:r>
            <a:r>
              <a:rPr lang="en-US" dirty="0" smtClean="0"/>
              <a:t> las </a:t>
            </a:r>
            <a:r>
              <a:rPr lang="en-US" dirty="0" err="1" smtClean="0"/>
              <a:t>figuras</a:t>
            </a:r>
            <a:r>
              <a:rPr lang="en-US" dirty="0" smtClean="0"/>
              <a:t> 5 a 7 se </a:t>
            </a:r>
            <a:r>
              <a:rPr lang="en-US" dirty="0" err="1" smtClean="0"/>
              <a:t>muestran</a:t>
            </a:r>
            <a:r>
              <a:rPr lang="en-US" dirty="0" smtClean="0"/>
              <a:t> </a:t>
            </a:r>
            <a:r>
              <a:rPr lang="en-US" dirty="0" err="1" smtClean="0"/>
              <a:t>ejemplos</a:t>
            </a:r>
            <a:r>
              <a:rPr lang="en-US" dirty="0" smtClean="0"/>
              <a:t> de </a:t>
            </a:r>
            <a:r>
              <a:rPr lang="en-US" dirty="0" err="1" smtClean="0"/>
              <a:t>diferentes</a:t>
            </a:r>
            <a:r>
              <a:rPr lang="en-US" dirty="0" smtClean="0"/>
              <a:t> </a:t>
            </a:r>
            <a:r>
              <a:rPr lang="en-US" dirty="0" err="1" smtClean="0"/>
              <a:t>interruptores</a:t>
            </a:r>
            <a:r>
              <a:rPr lang="en-US" dirty="0" smtClean="0"/>
              <a:t> </a:t>
            </a:r>
            <a:r>
              <a:rPr lang="en-US" dirty="0" err="1" smtClean="0"/>
              <a:t>automáticos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13</a:t>
            </a:fld>
            <a:endParaRPr lang="en-US"/>
          </a:p>
        </p:txBody>
      </p:sp>
    </p:spTree>
    <p:extLst>
      <p:ext uri="{BB962C8B-B14F-4D97-AF65-F5344CB8AC3E}">
        <p14:creationId xmlns:p14="http://schemas.microsoft.com/office/powerpoint/2010/main" val="2684893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Seccionadores</a:t>
            </a:r>
            <a:endParaRPr lang="en-US" b="1" dirty="0" smtClean="0"/>
          </a:p>
          <a:p>
            <a:pPr algn="just"/>
            <a:endParaRPr lang="en-US" dirty="0" smtClean="0"/>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seccionadores</a:t>
            </a:r>
            <a:r>
              <a:rPr lang="en-US" dirty="0" smtClean="0"/>
              <a:t> </a:t>
            </a:r>
            <a:r>
              <a:rPr lang="en-US" dirty="0" err="1" smtClean="0"/>
              <a:t>es</a:t>
            </a:r>
            <a:r>
              <a:rPr lang="en-US" dirty="0" smtClean="0"/>
              <a:t> </a:t>
            </a:r>
            <a:r>
              <a:rPr lang="en-US" dirty="0" err="1" smtClean="0"/>
              <a:t>aislar</a:t>
            </a:r>
            <a:r>
              <a:rPr lang="en-US" dirty="0" smtClean="0"/>
              <a:t> </a:t>
            </a:r>
            <a:r>
              <a:rPr lang="en-US" dirty="0" err="1" smtClean="0"/>
              <a:t>los</a:t>
            </a:r>
            <a:r>
              <a:rPr lang="en-US" dirty="0" smtClean="0"/>
              <a:t> </a:t>
            </a:r>
            <a:r>
              <a:rPr lang="en-US" dirty="0" err="1" smtClean="0"/>
              <a:t>circuitos</a:t>
            </a:r>
            <a:r>
              <a:rPr lang="en-US" dirty="0" smtClean="0"/>
              <a:t> </a:t>
            </a:r>
            <a:r>
              <a:rPr lang="en-US" dirty="0" err="1" smtClean="0"/>
              <a:t>desenergizados</a:t>
            </a:r>
            <a:r>
              <a:rPr lang="en-US" dirty="0" smtClean="0"/>
              <a:t>. </a:t>
            </a:r>
            <a:r>
              <a:rPr lang="en-US" dirty="0" err="1" smtClean="0"/>
              <a:t>Esto</a:t>
            </a:r>
            <a:r>
              <a:rPr lang="en-US" dirty="0" smtClean="0"/>
              <a:t> se </a:t>
            </a:r>
            <a:r>
              <a:rPr lang="en-US" dirty="0" err="1" smtClean="0"/>
              <a:t>requiere</a:t>
            </a:r>
            <a:r>
              <a:rPr lang="en-US" dirty="0" smtClean="0"/>
              <a:t> </a:t>
            </a:r>
            <a:r>
              <a:rPr lang="en-US" dirty="0" err="1" smtClean="0"/>
              <a:t>principalmente</a:t>
            </a:r>
            <a:r>
              <a:rPr lang="en-US" dirty="0" smtClean="0"/>
              <a:t> </a:t>
            </a:r>
            <a:r>
              <a:rPr lang="en-US" dirty="0" err="1" smtClean="0"/>
              <a:t>cuando</a:t>
            </a:r>
            <a:r>
              <a:rPr lang="en-US" dirty="0" smtClean="0"/>
              <a:t> </a:t>
            </a:r>
            <a:r>
              <a:rPr lang="en-US" dirty="0" err="1" smtClean="0"/>
              <a:t>necesitamos</a:t>
            </a:r>
            <a:r>
              <a:rPr lang="en-US" dirty="0" smtClean="0"/>
              <a:t> </a:t>
            </a:r>
            <a:r>
              <a:rPr lang="en-US" dirty="0" err="1" smtClean="0"/>
              <a:t>poner</a:t>
            </a:r>
            <a:r>
              <a:rPr lang="en-US" dirty="0" smtClean="0"/>
              <a:t> </a:t>
            </a:r>
            <a:r>
              <a:rPr lang="en-US" dirty="0" err="1" smtClean="0"/>
              <a:t>fuera</a:t>
            </a:r>
            <a:r>
              <a:rPr lang="en-US" dirty="0" smtClean="0"/>
              <a:t> de </a:t>
            </a:r>
            <a:r>
              <a:rPr lang="en-US" dirty="0" err="1" smtClean="0"/>
              <a:t>servicio</a:t>
            </a:r>
            <a:r>
              <a:rPr lang="en-US" dirty="0" smtClean="0"/>
              <a:t> un </a:t>
            </a:r>
            <a:r>
              <a:rPr lang="en-US" dirty="0" err="1" smtClean="0"/>
              <a:t>circuito</a:t>
            </a:r>
            <a:r>
              <a:rPr lang="en-US" dirty="0" smtClean="0"/>
              <a:t> o </a:t>
            </a:r>
            <a:r>
              <a:rPr lang="en-US" dirty="0" err="1" smtClean="0"/>
              <a:t>equipo</a:t>
            </a:r>
            <a:r>
              <a:rPr lang="en-US" dirty="0" smtClean="0"/>
              <a:t> (</a:t>
            </a:r>
            <a:r>
              <a:rPr lang="en-US" dirty="0" err="1" smtClean="0"/>
              <a:t>interruptor</a:t>
            </a:r>
            <a:r>
              <a:rPr lang="en-US" dirty="0" smtClean="0"/>
              <a:t>, </a:t>
            </a:r>
            <a:r>
              <a:rPr lang="en-US" dirty="0" err="1" smtClean="0"/>
              <a:t>transformador</a:t>
            </a:r>
            <a:r>
              <a:rPr lang="en-US" dirty="0" smtClean="0"/>
              <a:t>, etc.) para </a:t>
            </a:r>
            <a:r>
              <a:rPr lang="en-US" dirty="0" err="1" smtClean="0"/>
              <a:t>reparación</a:t>
            </a:r>
            <a:r>
              <a:rPr lang="en-US" dirty="0" smtClean="0"/>
              <a:t> o </a:t>
            </a:r>
            <a:r>
              <a:rPr lang="en-US" dirty="0" err="1" smtClean="0"/>
              <a:t>mantenimiento</a:t>
            </a:r>
            <a:r>
              <a:rPr lang="en-US" dirty="0" smtClean="0"/>
              <a:t> y </a:t>
            </a:r>
            <a:r>
              <a:rPr lang="en-US" dirty="0" err="1" smtClean="0"/>
              <a:t>necesitamos</a:t>
            </a:r>
            <a:r>
              <a:rPr lang="en-US" dirty="0" smtClean="0"/>
              <a:t> </a:t>
            </a:r>
            <a:r>
              <a:rPr lang="en-US" dirty="0" err="1" smtClean="0"/>
              <a:t>proporcionar</a:t>
            </a:r>
            <a:r>
              <a:rPr lang="en-US" dirty="0" smtClean="0"/>
              <a:t> </a:t>
            </a:r>
            <a:r>
              <a:rPr lang="en-US" dirty="0" err="1" smtClean="0"/>
              <a:t>interrupciones</a:t>
            </a:r>
            <a:r>
              <a:rPr lang="en-US" dirty="0" smtClean="0"/>
              <a:t> </a:t>
            </a:r>
            <a:r>
              <a:rPr lang="en-US" dirty="0" err="1" smtClean="0"/>
              <a:t>visibles</a:t>
            </a:r>
            <a:r>
              <a:rPr lang="en-US" dirty="0" smtClean="0"/>
              <a:t> y </a:t>
            </a:r>
            <a:r>
              <a:rPr lang="en-US" dirty="0" err="1" smtClean="0"/>
              <a:t>seguras</a:t>
            </a:r>
            <a:r>
              <a:rPr lang="en-US" dirty="0" smtClean="0"/>
              <a:t> </a:t>
            </a:r>
            <a:r>
              <a:rPr lang="en-US" dirty="0" err="1" smtClean="0"/>
              <a:t>en</a:t>
            </a:r>
            <a:r>
              <a:rPr lang="en-US" dirty="0" smtClean="0"/>
              <a:t> ambos </a:t>
            </a:r>
            <a:r>
              <a:rPr lang="en-US" dirty="0" err="1" smtClean="0"/>
              <a:t>lados</a:t>
            </a:r>
            <a:r>
              <a:rPr lang="en-US" dirty="0" smtClean="0"/>
              <a:t> del </a:t>
            </a:r>
            <a:r>
              <a:rPr lang="en-US" dirty="0" err="1" smtClean="0"/>
              <a:t>elemento</a:t>
            </a:r>
            <a:r>
              <a:rPr lang="en-US" dirty="0" smtClean="0"/>
              <a:t> </a:t>
            </a:r>
            <a:r>
              <a:rPr lang="en-US" dirty="0" err="1" smtClean="0"/>
              <a:t>desenergizado</a:t>
            </a:r>
            <a:r>
              <a:rPr lang="en-US" dirty="0" smtClean="0"/>
              <a:t> del </a:t>
            </a:r>
            <a:r>
              <a:rPr lang="en-US" dirty="0" err="1" smtClean="0"/>
              <a:t>sistema</a:t>
            </a:r>
            <a:r>
              <a:rPr lang="en-US" dirty="0" smtClean="0"/>
              <a:t> de </a:t>
            </a:r>
            <a:r>
              <a:rPr lang="en-US" dirty="0" err="1" smtClean="0"/>
              <a:t>energía</a:t>
            </a:r>
            <a:r>
              <a:rPr lang="en-US" dirty="0" smtClean="0"/>
              <a:t>. Lo que </a:t>
            </a:r>
            <a:r>
              <a:rPr lang="en-US" dirty="0" err="1" smtClean="0"/>
              <a:t>es</a:t>
            </a:r>
            <a:r>
              <a:rPr lang="en-US" dirty="0" smtClean="0"/>
              <a:t> </a:t>
            </a:r>
            <a:r>
              <a:rPr lang="en-US" dirty="0" err="1" smtClean="0"/>
              <a:t>importante</a:t>
            </a:r>
            <a:r>
              <a:rPr lang="en-US" dirty="0" smtClean="0"/>
              <a:t> </a:t>
            </a:r>
            <a:r>
              <a:rPr lang="en-US" dirty="0" err="1" smtClean="0"/>
              <a:t>aquí</a:t>
            </a:r>
            <a:r>
              <a:rPr lang="en-US" dirty="0" smtClean="0"/>
              <a:t> </a:t>
            </a:r>
            <a:r>
              <a:rPr lang="en-US" dirty="0" err="1" smtClean="0"/>
              <a:t>es</a:t>
            </a:r>
            <a:r>
              <a:rPr lang="en-US" dirty="0" smtClean="0"/>
              <a:t> </a:t>
            </a:r>
            <a:r>
              <a:rPr lang="en-US" dirty="0" err="1" smtClean="0"/>
              <a:t>recordar</a:t>
            </a:r>
            <a:r>
              <a:rPr lang="en-US" dirty="0" smtClean="0"/>
              <a:t> que </a:t>
            </a:r>
            <a:r>
              <a:rPr lang="en-US" dirty="0" err="1" smtClean="0"/>
              <a:t>los</a:t>
            </a:r>
            <a:r>
              <a:rPr lang="en-US" dirty="0" smtClean="0"/>
              <a:t> </a:t>
            </a:r>
            <a:r>
              <a:rPr lang="en-US" dirty="0" err="1" smtClean="0"/>
              <a:t>interruptores</a:t>
            </a:r>
            <a:r>
              <a:rPr lang="en-US" dirty="0" smtClean="0"/>
              <a:t> de </a:t>
            </a:r>
            <a:r>
              <a:rPr lang="en-US" dirty="0" err="1" smtClean="0"/>
              <a:t>desconexión</a:t>
            </a:r>
            <a:r>
              <a:rPr lang="en-US" dirty="0" smtClean="0"/>
              <a:t> no </a:t>
            </a:r>
            <a:r>
              <a:rPr lang="en-US" dirty="0" err="1" smtClean="0"/>
              <a:t>pueden</a:t>
            </a:r>
            <a:r>
              <a:rPr lang="en-US" dirty="0" smtClean="0"/>
              <a:t> </a:t>
            </a:r>
            <a:r>
              <a:rPr lang="en-US" dirty="0" err="1" smtClean="0"/>
              <a:t>interrumpir</a:t>
            </a:r>
            <a:r>
              <a:rPr lang="en-US" dirty="0" smtClean="0"/>
              <a:t> </a:t>
            </a:r>
            <a:r>
              <a:rPr lang="en-US" dirty="0" err="1" smtClean="0"/>
              <a:t>ni</a:t>
            </a:r>
            <a:r>
              <a:rPr lang="en-US" dirty="0" smtClean="0"/>
              <a:t> la </a:t>
            </a:r>
            <a:r>
              <a:rPr lang="en-US" dirty="0" err="1" smtClean="0"/>
              <a:t>falla</a:t>
            </a:r>
            <a:r>
              <a:rPr lang="en-US" dirty="0" smtClean="0"/>
              <a:t> </a:t>
            </a:r>
            <a:r>
              <a:rPr lang="en-US" dirty="0" err="1" smtClean="0"/>
              <a:t>ni</a:t>
            </a:r>
            <a:r>
              <a:rPr lang="en-US" dirty="0" smtClean="0"/>
              <a:t> la </a:t>
            </a:r>
            <a:r>
              <a:rPr lang="en-US" dirty="0" err="1" smtClean="0"/>
              <a:t>corriente</a:t>
            </a:r>
            <a:r>
              <a:rPr lang="en-US" dirty="0" smtClean="0"/>
              <a:t> de </a:t>
            </a:r>
            <a:r>
              <a:rPr lang="en-US" dirty="0" err="1" smtClean="0"/>
              <a:t>carga</a:t>
            </a:r>
            <a:r>
              <a:rPr lang="en-US" dirty="0" smtClean="0"/>
              <a:t>, y </a:t>
            </a:r>
            <a:r>
              <a:rPr lang="en-US" dirty="0" err="1" smtClean="0"/>
              <a:t>esa</a:t>
            </a:r>
            <a:r>
              <a:rPr lang="en-US" dirty="0" smtClean="0"/>
              <a:t> </a:t>
            </a:r>
            <a:r>
              <a:rPr lang="en-US" dirty="0" err="1" smtClean="0"/>
              <a:t>es</a:t>
            </a:r>
            <a:r>
              <a:rPr lang="en-US" dirty="0" smtClean="0"/>
              <a:t> </a:t>
            </a:r>
            <a:r>
              <a:rPr lang="en-US" dirty="0" err="1" smtClean="0"/>
              <a:t>su</a:t>
            </a:r>
            <a:r>
              <a:rPr lang="en-US" dirty="0" smtClean="0"/>
              <a:t> principal </a:t>
            </a:r>
            <a:r>
              <a:rPr lang="en-US" dirty="0" err="1" smtClean="0"/>
              <a:t>diferencia</a:t>
            </a:r>
            <a:r>
              <a:rPr lang="en-US" dirty="0" smtClean="0"/>
              <a:t> </a:t>
            </a:r>
            <a:r>
              <a:rPr lang="en-US" dirty="0" err="1" smtClean="0"/>
              <a:t>funcional</a:t>
            </a:r>
            <a:r>
              <a:rPr lang="en-US" dirty="0" smtClean="0"/>
              <a:t> con </a:t>
            </a:r>
            <a:r>
              <a:rPr lang="en-US" dirty="0" err="1" smtClean="0"/>
              <a:t>respecto</a:t>
            </a:r>
            <a:r>
              <a:rPr lang="en-US" dirty="0" smtClean="0"/>
              <a:t> a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Sin embargo, </a:t>
            </a:r>
            <a:r>
              <a:rPr lang="en-US" dirty="0" err="1" smtClean="0"/>
              <a:t>debido</a:t>
            </a:r>
            <a:r>
              <a:rPr lang="en-US" dirty="0" smtClean="0"/>
              <a:t> a </a:t>
            </a:r>
            <a:r>
              <a:rPr lang="en-US" dirty="0" err="1" smtClean="0"/>
              <a:t>estas</a:t>
            </a:r>
            <a:r>
              <a:rPr lang="en-US" dirty="0" smtClean="0"/>
              <a:t> </a:t>
            </a:r>
            <a:r>
              <a:rPr lang="en-US" dirty="0" err="1" smtClean="0"/>
              <a:t>funciones</a:t>
            </a:r>
            <a:r>
              <a:rPr lang="en-US" dirty="0" smtClean="0"/>
              <a:t> </a:t>
            </a:r>
            <a:r>
              <a:rPr lang="en-US" dirty="0" err="1" smtClean="0"/>
              <a:t>limitadas</a:t>
            </a:r>
            <a:r>
              <a:rPr lang="en-US" dirty="0" smtClean="0"/>
              <a:t>, </a:t>
            </a:r>
            <a:r>
              <a:rPr lang="en-US" dirty="0" err="1" smtClean="0"/>
              <a:t>los</a:t>
            </a:r>
            <a:r>
              <a:rPr lang="en-US" dirty="0" smtClean="0"/>
              <a:t> </a:t>
            </a:r>
            <a:r>
              <a:rPr lang="en-US" dirty="0" err="1" smtClean="0"/>
              <a:t>interruptores</a:t>
            </a:r>
            <a:r>
              <a:rPr lang="en-US" dirty="0" smtClean="0"/>
              <a:t> de </a:t>
            </a:r>
            <a:r>
              <a:rPr lang="en-US" dirty="0" err="1" smtClean="0"/>
              <a:t>desconexión</a:t>
            </a:r>
            <a:r>
              <a:rPr lang="en-US" dirty="0" smtClean="0"/>
              <a:t> son mucho </a:t>
            </a:r>
            <a:r>
              <a:rPr lang="en-US" dirty="0" err="1" smtClean="0"/>
              <a:t>más</a:t>
            </a:r>
            <a:r>
              <a:rPr lang="en-US" dirty="0" smtClean="0"/>
              <a:t> </a:t>
            </a:r>
            <a:r>
              <a:rPr lang="en-US" dirty="0" err="1" smtClean="0"/>
              <a:t>económicos</a:t>
            </a:r>
            <a:r>
              <a:rPr lang="en-US" dirty="0" smtClean="0"/>
              <a:t> que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a:t>
            </a:r>
          </a:p>
          <a:p>
            <a:pPr algn="just"/>
            <a:r>
              <a:rPr lang="en-US" dirty="0" smtClean="0"/>
              <a:t>Los </a:t>
            </a:r>
            <a:r>
              <a:rPr lang="en-US" dirty="0" err="1" smtClean="0"/>
              <a:t>principales</a:t>
            </a:r>
            <a:r>
              <a:rPr lang="en-US" dirty="0" smtClean="0"/>
              <a:t> </a:t>
            </a:r>
            <a:r>
              <a:rPr lang="en-US" dirty="0" err="1" smtClean="0"/>
              <a:t>componentes</a:t>
            </a:r>
            <a:r>
              <a:rPr lang="en-US" dirty="0" smtClean="0"/>
              <a:t> de </a:t>
            </a:r>
            <a:r>
              <a:rPr lang="en-US" dirty="0" err="1" smtClean="0"/>
              <a:t>los</a:t>
            </a:r>
            <a:r>
              <a:rPr lang="en-US" dirty="0" smtClean="0"/>
              <a:t> </a:t>
            </a:r>
            <a:r>
              <a:rPr lang="en-US" dirty="0" err="1" smtClean="0"/>
              <a:t>seccionadores</a:t>
            </a:r>
            <a:r>
              <a:rPr lang="en-US" dirty="0" smtClean="0"/>
              <a:t> son:</a:t>
            </a:r>
          </a:p>
          <a:p>
            <a:pPr algn="just"/>
            <a:endParaRPr lang="en-US" dirty="0" smtClean="0"/>
          </a:p>
          <a:p>
            <a:pPr algn="just"/>
            <a:r>
              <a:rPr lang="en-US" b="1" dirty="0" smtClean="0">
                <a:solidFill>
                  <a:srgbClr val="0070C0"/>
                </a:solidFill>
              </a:rPr>
              <a:t>•    Poste </a:t>
            </a:r>
            <a:r>
              <a:rPr lang="en-US" b="1" dirty="0" err="1" smtClean="0">
                <a:solidFill>
                  <a:srgbClr val="0070C0"/>
                </a:solidFill>
              </a:rPr>
              <a:t>aisladores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Partes</a:t>
            </a:r>
            <a:r>
              <a:rPr lang="en-US" b="1" dirty="0" smtClean="0">
                <a:solidFill>
                  <a:srgbClr val="0070C0"/>
                </a:solidFill>
              </a:rPr>
              <a:t> </a:t>
            </a:r>
            <a:r>
              <a:rPr lang="en-US" b="1" dirty="0" err="1" smtClean="0">
                <a:solidFill>
                  <a:srgbClr val="0070C0"/>
                </a:solidFill>
              </a:rPr>
              <a:t>vivas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r>
              <a:rPr lang="en-US" dirty="0" smtClean="0"/>
              <a:t>Se </a:t>
            </a:r>
            <a:r>
              <a:rPr lang="en-US" dirty="0" err="1" smtClean="0"/>
              <a:t>pueden</a:t>
            </a:r>
            <a:r>
              <a:rPr lang="en-US" dirty="0" smtClean="0"/>
              <a:t> </a:t>
            </a:r>
            <a:r>
              <a:rPr lang="en-US" dirty="0" err="1" smtClean="0"/>
              <a:t>enumerar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de </a:t>
            </a:r>
            <a:r>
              <a:rPr lang="en-US" dirty="0" err="1" smtClean="0"/>
              <a:t>interruptores</a:t>
            </a:r>
            <a:r>
              <a:rPr lang="en-US" dirty="0" smtClean="0"/>
              <a:t> de </a:t>
            </a:r>
            <a:r>
              <a:rPr lang="en-US" dirty="0" err="1" smtClean="0"/>
              <a:t>desconexión</a:t>
            </a:r>
            <a:r>
              <a:rPr lang="en-US" dirty="0" smtClean="0"/>
              <a:t>:</a:t>
            </a:r>
          </a:p>
          <a:p>
            <a:pPr algn="just"/>
            <a:r>
              <a:rPr lang="en-US" b="1" dirty="0" smtClean="0">
                <a:solidFill>
                  <a:srgbClr val="0070C0"/>
                </a:solidFill>
              </a:rPr>
              <a:t>•    </a:t>
            </a:r>
            <a:r>
              <a:rPr lang="en-US" b="1" dirty="0" err="1" smtClean="0">
                <a:solidFill>
                  <a:srgbClr val="0070C0"/>
                </a:solidFill>
              </a:rPr>
              <a:t>Ruptura</a:t>
            </a:r>
            <a:r>
              <a:rPr lang="en-US" b="1" dirty="0" smtClean="0">
                <a:solidFill>
                  <a:srgbClr val="0070C0"/>
                </a:solidFill>
              </a:rPr>
              <a:t> vertical</a:t>
            </a:r>
          </a:p>
          <a:p>
            <a:pPr algn="just"/>
            <a:r>
              <a:rPr lang="en-US" b="1" dirty="0" smtClean="0">
                <a:solidFill>
                  <a:srgbClr val="0070C0"/>
                </a:solidFill>
              </a:rPr>
              <a:t>•    </a:t>
            </a:r>
            <a:r>
              <a:rPr lang="en-US" b="1" dirty="0" err="1" smtClean="0">
                <a:solidFill>
                  <a:srgbClr val="0070C0"/>
                </a:solidFill>
              </a:rPr>
              <a:t>Doble</a:t>
            </a:r>
            <a:r>
              <a:rPr lang="en-US" b="1" dirty="0" smtClean="0">
                <a:solidFill>
                  <a:srgbClr val="0070C0"/>
                </a:solidFill>
              </a:rPr>
              <a:t> </a:t>
            </a:r>
            <a:r>
              <a:rPr lang="en-US" b="1" dirty="0" err="1" smtClean="0">
                <a:solidFill>
                  <a:srgbClr val="0070C0"/>
                </a:solidFill>
              </a:rPr>
              <a:t>descanso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Ruptura</a:t>
            </a:r>
            <a:r>
              <a:rPr lang="en-US" b="1" dirty="0" smtClean="0">
                <a:solidFill>
                  <a:srgbClr val="0070C0"/>
                </a:solidFill>
              </a:rPr>
              <a:t> central</a:t>
            </a:r>
          </a:p>
          <a:p>
            <a:pPr algn="just"/>
            <a:r>
              <a:rPr lang="en-US" b="1" dirty="0" smtClean="0">
                <a:solidFill>
                  <a:srgbClr val="0070C0"/>
                </a:solidFill>
              </a:rPr>
              <a:t>•    Descanso lateral</a:t>
            </a:r>
          </a:p>
          <a:p>
            <a:pPr algn="just"/>
            <a:r>
              <a:rPr lang="en-US" b="1" dirty="0" smtClean="0">
                <a:solidFill>
                  <a:srgbClr val="0070C0"/>
                </a:solidFill>
              </a:rPr>
              <a:t>•    </a:t>
            </a:r>
            <a:r>
              <a:rPr lang="en-US" b="1" dirty="0" err="1" smtClean="0">
                <a:solidFill>
                  <a:srgbClr val="0070C0"/>
                </a:solidFill>
              </a:rPr>
              <a:t>Operado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grupo</a:t>
            </a:r>
            <a:r>
              <a:rPr lang="en-US" b="1" dirty="0" smtClean="0">
                <a:solidFill>
                  <a:srgbClr val="0070C0"/>
                </a:solidFill>
              </a:rPr>
              <a:t> (las 3 </a:t>
            </a:r>
            <a:r>
              <a:rPr lang="en-US" b="1" dirty="0" err="1" smtClean="0">
                <a:solidFill>
                  <a:srgbClr val="0070C0"/>
                </a:solidFill>
              </a:rPr>
              <a:t>fases</a:t>
            </a:r>
            <a:r>
              <a:rPr lang="en-US" b="1" dirty="0" smtClean="0">
                <a:solidFill>
                  <a:srgbClr val="0070C0"/>
                </a:solidFill>
              </a:rPr>
              <a:t> se </a:t>
            </a:r>
            <a:r>
              <a:rPr lang="en-US" b="1" dirty="0" err="1" smtClean="0">
                <a:solidFill>
                  <a:srgbClr val="0070C0"/>
                </a:solidFill>
              </a:rPr>
              <a:t>abren</a:t>
            </a:r>
            <a:r>
              <a:rPr lang="en-US" b="1" dirty="0" smtClean="0">
                <a:solidFill>
                  <a:srgbClr val="0070C0"/>
                </a:solidFill>
              </a:rPr>
              <a:t> </a:t>
            </a:r>
            <a:r>
              <a:rPr lang="en-US" b="1" dirty="0" err="1" smtClean="0">
                <a:solidFill>
                  <a:srgbClr val="0070C0"/>
                </a:solidFill>
              </a:rPr>
              <a:t>simultáneamente</a:t>
            </a:r>
            <a:r>
              <a:rPr lang="en-US" b="1" dirty="0" smtClean="0">
                <a:solidFill>
                  <a:srgbClr val="0070C0"/>
                </a:solidFill>
              </a:rPr>
              <a:t>): </a:t>
            </a:r>
            <a:r>
              <a:rPr lang="en-US" b="1" dirty="0" err="1" smtClean="0">
                <a:solidFill>
                  <a:srgbClr val="0070C0"/>
                </a:solidFill>
              </a:rPr>
              <a:t>Operado</a:t>
            </a:r>
            <a:r>
              <a:rPr lang="en-US" b="1" dirty="0" smtClean="0">
                <a:solidFill>
                  <a:srgbClr val="0070C0"/>
                </a:solidFill>
              </a:rPr>
              <a:t> </a:t>
            </a:r>
            <a:r>
              <a:rPr lang="en-US" b="1" dirty="0" err="1" smtClean="0">
                <a:solidFill>
                  <a:srgbClr val="0070C0"/>
                </a:solidFill>
              </a:rPr>
              <a:t>manualmente</a:t>
            </a:r>
            <a:r>
              <a:rPr lang="en-US" b="1" dirty="0" smtClean="0">
                <a:solidFill>
                  <a:srgbClr val="0070C0"/>
                </a:solidFill>
              </a:rPr>
              <a:t> o </a:t>
            </a:r>
            <a:r>
              <a:rPr lang="en-US" b="1" dirty="0" err="1" smtClean="0">
                <a:solidFill>
                  <a:srgbClr val="0070C0"/>
                </a:solidFill>
              </a:rPr>
              <a:t>por</a:t>
            </a:r>
            <a:r>
              <a:rPr lang="en-US" b="1" dirty="0" smtClean="0">
                <a:solidFill>
                  <a:srgbClr val="0070C0"/>
                </a:solidFill>
              </a:rPr>
              <a:t> motor</a:t>
            </a:r>
          </a:p>
          <a:p>
            <a:pPr algn="just"/>
            <a:r>
              <a:rPr lang="en-US" b="1" dirty="0" smtClean="0">
                <a:solidFill>
                  <a:srgbClr val="0070C0"/>
                </a:solidFill>
              </a:rPr>
              <a:t>•    </a:t>
            </a:r>
            <a:r>
              <a:rPr lang="en-US" b="1" dirty="0" err="1" smtClean="0">
                <a:solidFill>
                  <a:srgbClr val="0070C0"/>
                </a:solidFill>
              </a:rPr>
              <a:t>Seccionadores</a:t>
            </a:r>
            <a:r>
              <a:rPr lang="en-US" b="1" dirty="0" smtClean="0">
                <a:solidFill>
                  <a:srgbClr val="0070C0"/>
                </a:solidFill>
              </a:rPr>
              <a:t> de </a:t>
            </a:r>
            <a:r>
              <a:rPr lang="en-US" b="1" dirty="0" err="1" smtClean="0">
                <a:solidFill>
                  <a:srgbClr val="0070C0"/>
                </a:solidFill>
              </a:rPr>
              <a:t>pértiga</a:t>
            </a:r>
            <a:r>
              <a:rPr lang="en-US" b="1" dirty="0" smtClean="0">
                <a:solidFill>
                  <a:srgbClr val="0070C0"/>
                </a:solidFill>
              </a:rPr>
              <a:t>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fase</a:t>
            </a:r>
            <a:r>
              <a:rPr lang="en-US" b="1" dirty="0" smtClean="0">
                <a:solidFill>
                  <a:srgbClr val="0070C0"/>
                </a:solidFill>
              </a:rPr>
              <a:t> se </a:t>
            </a:r>
            <a:r>
              <a:rPr lang="en-US" b="1" dirty="0" err="1" smtClean="0">
                <a:solidFill>
                  <a:srgbClr val="0070C0"/>
                </a:solidFill>
              </a:rPr>
              <a:t>abre</a:t>
            </a:r>
            <a:r>
              <a:rPr lang="en-US" b="1" dirty="0" smtClean="0">
                <a:solidFill>
                  <a:srgbClr val="0070C0"/>
                </a:solidFill>
              </a:rPr>
              <a:t> </a:t>
            </a:r>
            <a:r>
              <a:rPr lang="en-US" b="1" dirty="0" err="1" smtClean="0">
                <a:solidFill>
                  <a:srgbClr val="0070C0"/>
                </a:solidFill>
              </a:rPr>
              <a:t>individualmente</a:t>
            </a:r>
            <a:r>
              <a:rPr lang="en-US" b="1" dirty="0" smtClean="0">
                <a:solidFill>
                  <a:srgbClr val="0070C0"/>
                </a:solidFill>
              </a:rPr>
              <a:t>): </a:t>
            </a:r>
            <a:r>
              <a:rPr lang="en-US" b="1" dirty="0" err="1" smtClean="0">
                <a:solidFill>
                  <a:srgbClr val="0070C0"/>
                </a:solidFill>
              </a:rPr>
              <a:t>Operados</a:t>
            </a:r>
            <a:r>
              <a:rPr lang="en-US" b="1" dirty="0" smtClean="0">
                <a:solidFill>
                  <a:srgbClr val="0070C0"/>
                </a:solidFill>
              </a:rPr>
              <a:t> </a:t>
            </a:r>
            <a:r>
              <a:rPr lang="en-US" b="1" dirty="0" err="1" smtClean="0">
                <a:solidFill>
                  <a:srgbClr val="0070C0"/>
                </a:solidFill>
              </a:rPr>
              <a:t>manualmente</a:t>
            </a:r>
            <a:r>
              <a:rPr lang="en-US" b="1" dirty="0" smtClean="0">
                <a:solidFill>
                  <a:srgbClr val="0070C0"/>
                </a:solidFill>
              </a:rPr>
              <a:t> </a:t>
            </a:r>
            <a:r>
              <a:rPr lang="en-US" b="1" dirty="0" err="1" smtClean="0">
                <a:solidFill>
                  <a:srgbClr val="0070C0"/>
                </a:solidFill>
              </a:rPr>
              <a:t>usando</a:t>
            </a:r>
            <a:r>
              <a:rPr lang="en-US" b="1" dirty="0" smtClean="0">
                <a:solidFill>
                  <a:srgbClr val="0070C0"/>
                </a:solidFill>
              </a:rPr>
              <a:t> la </a:t>
            </a:r>
            <a:r>
              <a:rPr lang="en-US" b="1" dirty="0" err="1" smtClean="0">
                <a:solidFill>
                  <a:srgbClr val="0070C0"/>
                </a:solidFill>
              </a:rPr>
              <a:t>pértiga</a:t>
            </a:r>
            <a:r>
              <a:rPr lang="en-US" b="1" dirty="0" smtClean="0">
                <a:solidFill>
                  <a:srgbClr val="0070C0"/>
                </a:solidFill>
              </a:rPr>
              <a:t> </a:t>
            </a:r>
            <a:r>
              <a:rPr lang="en-US" b="1" dirty="0" err="1" smtClean="0">
                <a:solidFill>
                  <a:srgbClr val="0070C0"/>
                </a:solidFill>
              </a:rPr>
              <a:t>aislada</a:t>
            </a:r>
            <a:endParaRPr lang="en-US" b="1" dirty="0" smtClean="0">
              <a:solidFill>
                <a:srgbClr val="0070C0"/>
              </a:solidFill>
            </a:endParaRPr>
          </a:p>
          <a:p>
            <a:pPr algn="just"/>
            <a:endParaRPr lang="en-US" dirty="0" smtClean="0"/>
          </a:p>
          <a:p>
            <a:pPr algn="just"/>
            <a:r>
              <a:rPr lang="en-US" dirty="0" err="1" smtClean="0"/>
              <a:t>En</a:t>
            </a:r>
            <a:r>
              <a:rPr lang="en-US" dirty="0" smtClean="0"/>
              <a:t> las </a:t>
            </a:r>
            <a:r>
              <a:rPr lang="en-US" dirty="0" err="1" smtClean="0"/>
              <a:t>figuras</a:t>
            </a:r>
            <a:r>
              <a:rPr lang="en-US" dirty="0" smtClean="0"/>
              <a:t> 8 a 10 se </a:t>
            </a:r>
            <a:r>
              <a:rPr lang="en-US" dirty="0" err="1" smtClean="0"/>
              <a:t>muestran</a:t>
            </a:r>
            <a:r>
              <a:rPr lang="en-US" dirty="0" smtClean="0"/>
              <a:t> </a:t>
            </a:r>
            <a:r>
              <a:rPr lang="en-US" dirty="0" err="1" smtClean="0"/>
              <a:t>ejemplos</a:t>
            </a:r>
            <a:r>
              <a:rPr lang="en-US" dirty="0" smtClean="0"/>
              <a:t> de </a:t>
            </a:r>
            <a:r>
              <a:rPr lang="en-US" dirty="0" err="1" smtClean="0"/>
              <a:t>algunos</a:t>
            </a:r>
            <a:r>
              <a:rPr lang="en-US" dirty="0" smtClean="0"/>
              <a:t> de </a:t>
            </a:r>
            <a:r>
              <a:rPr lang="en-US" dirty="0" err="1" smtClean="0"/>
              <a:t>estos</a:t>
            </a:r>
            <a:r>
              <a:rPr lang="en-US" dirty="0" smtClean="0"/>
              <a:t> </a:t>
            </a:r>
            <a:r>
              <a:rPr lang="en-US" dirty="0" err="1" smtClean="0"/>
              <a:t>interruptores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14</a:t>
            </a:fld>
            <a:endParaRPr lang="en-US"/>
          </a:p>
        </p:txBody>
      </p:sp>
    </p:spTree>
    <p:extLst>
      <p:ext uri="{BB962C8B-B14F-4D97-AF65-F5344CB8AC3E}">
        <p14:creationId xmlns:p14="http://schemas.microsoft.com/office/powerpoint/2010/main" val="4226547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Conmutadores</a:t>
            </a:r>
            <a:r>
              <a:rPr lang="en-US" b="1" dirty="0" smtClean="0"/>
              <a:t> de </a:t>
            </a:r>
            <a:r>
              <a:rPr lang="en-US" b="1" dirty="0" err="1" smtClean="0"/>
              <a:t>circuito</a:t>
            </a:r>
            <a:endParaRPr lang="en-US" b="1" dirty="0" smtClean="0"/>
          </a:p>
          <a:p>
            <a:pPr algn="just"/>
            <a:endParaRPr lang="en-US" dirty="0" smtClean="0"/>
          </a:p>
          <a:p>
            <a:pPr algn="just"/>
            <a:r>
              <a:rPr lang="en-US" dirty="0" smtClean="0"/>
              <a:t>Hasta </a:t>
            </a:r>
            <a:r>
              <a:rPr lang="en-US" dirty="0" err="1" smtClean="0"/>
              <a:t>ahora</a:t>
            </a:r>
            <a:r>
              <a:rPr lang="en-US" dirty="0" smtClean="0"/>
              <a:t>, </a:t>
            </a:r>
            <a:r>
              <a:rPr lang="en-US" dirty="0" err="1" smtClean="0"/>
              <a:t>hemos</a:t>
            </a:r>
            <a:r>
              <a:rPr lang="en-US" dirty="0" smtClean="0"/>
              <a:t> </a:t>
            </a:r>
            <a:r>
              <a:rPr lang="en-US" dirty="0" err="1" smtClean="0"/>
              <a:t>discutido</a:t>
            </a:r>
            <a:r>
              <a:rPr lang="en-US" dirty="0" smtClean="0"/>
              <a:t> dos </a:t>
            </a:r>
            <a:r>
              <a:rPr lang="en-US" dirty="0" err="1" smtClean="0"/>
              <a:t>dispositivos</a:t>
            </a:r>
            <a:r>
              <a:rPr lang="en-US" dirty="0" smtClean="0"/>
              <a:t> </a:t>
            </a:r>
            <a:r>
              <a:rPr lang="en-US" dirty="0" err="1" smtClean="0"/>
              <a:t>principales</a:t>
            </a:r>
            <a:r>
              <a:rPr lang="en-US" dirty="0" smtClean="0"/>
              <a:t> de </a:t>
            </a:r>
            <a:r>
              <a:rPr lang="en-US" dirty="0" err="1" smtClean="0"/>
              <a:t>conmutación</a:t>
            </a:r>
            <a:r>
              <a:rPr lang="en-US" dirty="0" smtClean="0"/>
              <a:t> de </a:t>
            </a:r>
            <a:r>
              <a:rPr lang="en-US" dirty="0" err="1" smtClean="0"/>
              <a:t>subestaciones</a:t>
            </a:r>
            <a:r>
              <a:rPr lang="en-US" dirty="0" smtClean="0"/>
              <a:t>: </a:t>
            </a:r>
            <a:r>
              <a:rPr lang="en-US" dirty="0" err="1" smtClean="0"/>
              <a:t>interruptores</a:t>
            </a:r>
            <a:r>
              <a:rPr lang="en-US" dirty="0" smtClean="0"/>
              <a:t> </a:t>
            </a:r>
            <a:r>
              <a:rPr lang="en-US" dirty="0" err="1" smtClean="0"/>
              <a:t>automáticos</a:t>
            </a:r>
            <a:r>
              <a:rPr lang="en-US" dirty="0" smtClean="0"/>
              <a:t> que </a:t>
            </a:r>
            <a:r>
              <a:rPr lang="en-US" dirty="0" err="1" smtClean="0"/>
              <a:t>pueden</a:t>
            </a:r>
            <a:r>
              <a:rPr lang="en-US" dirty="0" smtClean="0"/>
              <a:t> </a:t>
            </a:r>
            <a:r>
              <a:rPr lang="en-US" dirty="0" err="1" smtClean="0"/>
              <a:t>interrumpir</a:t>
            </a:r>
            <a:r>
              <a:rPr lang="en-US" dirty="0" smtClean="0"/>
              <a:t> </a:t>
            </a:r>
            <a:r>
              <a:rPr lang="en-US" dirty="0" err="1" smtClean="0"/>
              <a:t>cualquier</a:t>
            </a:r>
            <a:r>
              <a:rPr lang="en-US" dirty="0" smtClean="0"/>
              <a:t> </a:t>
            </a:r>
            <a:r>
              <a:rPr lang="en-US" dirty="0" err="1" smtClean="0"/>
              <a:t>carga</a:t>
            </a:r>
            <a:r>
              <a:rPr lang="en-US" dirty="0" smtClean="0"/>
              <a:t> y </a:t>
            </a:r>
            <a:r>
              <a:rPr lang="en-US" dirty="0" err="1" smtClean="0"/>
              <a:t>corriente</a:t>
            </a:r>
            <a:r>
              <a:rPr lang="en-US" dirty="0" smtClean="0"/>
              <a:t> de </a:t>
            </a:r>
            <a:r>
              <a:rPr lang="en-US" dirty="0" err="1" smtClean="0"/>
              <a:t>falla</a:t>
            </a:r>
            <a:r>
              <a:rPr lang="en-US" dirty="0" smtClean="0"/>
              <a:t> nominal, </a:t>
            </a:r>
            <a:r>
              <a:rPr lang="en-US" dirty="0" err="1" smtClean="0"/>
              <a:t>así</a:t>
            </a:r>
            <a:r>
              <a:rPr lang="en-US" dirty="0" smtClean="0"/>
              <a:t> </a:t>
            </a:r>
            <a:r>
              <a:rPr lang="en-US" dirty="0" err="1" smtClean="0"/>
              <a:t>como</a:t>
            </a:r>
            <a:r>
              <a:rPr lang="en-US" dirty="0" smtClean="0"/>
              <a:t> </a:t>
            </a:r>
            <a:r>
              <a:rPr lang="en-US" dirty="0" err="1" smtClean="0"/>
              <a:t>interruptores</a:t>
            </a:r>
            <a:r>
              <a:rPr lang="en-US" dirty="0" smtClean="0"/>
              <a:t> de </a:t>
            </a:r>
            <a:r>
              <a:rPr lang="en-US" dirty="0" err="1" smtClean="0"/>
              <a:t>desconexión</a:t>
            </a:r>
            <a:r>
              <a:rPr lang="en-US" dirty="0" smtClean="0"/>
              <a:t> que </a:t>
            </a:r>
            <a:r>
              <a:rPr lang="en-US" dirty="0" err="1" smtClean="0"/>
              <a:t>prácticamente</a:t>
            </a:r>
            <a:r>
              <a:rPr lang="en-US" dirty="0" smtClean="0"/>
              <a:t> no </a:t>
            </a:r>
            <a:r>
              <a:rPr lang="en-US" dirty="0" err="1" smtClean="0"/>
              <a:t>pueden</a:t>
            </a:r>
            <a:r>
              <a:rPr lang="en-US" dirty="0" smtClean="0"/>
              <a:t> </a:t>
            </a:r>
            <a:r>
              <a:rPr lang="en-US" dirty="0" err="1" smtClean="0"/>
              <a:t>interrumpir</a:t>
            </a:r>
            <a:r>
              <a:rPr lang="en-US" dirty="0" smtClean="0"/>
              <a:t> </a:t>
            </a:r>
            <a:r>
              <a:rPr lang="en-US" dirty="0" err="1" smtClean="0"/>
              <a:t>ninguna</a:t>
            </a:r>
            <a:r>
              <a:rPr lang="en-US" dirty="0" smtClean="0"/>
              <a:t> </a:t>
            </a:r>
            <a:r>
              <a:rPr lang="en-US" dirty="0" err="1" smtClean="0"/>
              <a:t>corriente</a:t>
            </a:r>
            <a:r>
              <a:rPr lang="en-US" dirty="0" smtClean="0"/>
              <a:t>. </a:t>
            </a:r>
            <a:r>
              <a:rPr lang="en-US" dirty="0" err="1" smtClean="0"/>
              <a:t>Muy</a:t>
            </a:r>
            <a:r>
              <a:rPr lang="en-US" dirty="0" smtClean="0"/>
              <a:t> a menudo, </a:t>
            </a:r>
            <a:r>
              <a:rPr lang="en-US" dirty="0" err="1" smtClean="0"/>
              <a:t>necesitamos</a:t>
            </a:r>
            <a:r>
              <a:rPr lang="en-US" dirty="0" smtClean="0"/>
              <a:t> un </a:t>
            </a:r>
            <a:r>
              <a:rPr lang="en-US" dirty="0" err="1" smtClean="0"/>
              <a:t>dispositivo</a:t>
            </a:r>
            <a:r>
              <a:rPr lang="en-US" dirty="0" smtClean="0"/>
              <a:t> de </a:t>
            </a:r>
            <a:r>
              <a:rPr lang="en-US" dirty="0" err="1" smtClean="0"/>
              <a:t>conmutación</a:t>
            </a:r>
            <a:r>
              <a:rPr lang="en-US" dirty="0" smtClean="0"/>
              <a:t> que </a:t>
            </a:r>
          </a:p>
          <a:p>
            <a:pPr algn="just"/>
            <a:r>
              <a:rPr lang="en-US" dirty="0" err="1" smtClean="0"/>
              <a:t>esté</a:t>
            </a:r>
            <a:r>
              <a:rPr lang="en-US" dirty="0" smtClean="0"/>
              <a:t> </a:t>
            </a:r>
            <a:r>
              <a:rPr lang="en-US" dirty="0" err="1" smtClean="0"/>
              <a:t>funcionalmente</a:t>
            </a:r>
            <a:r>
              <a:rPr lang="en-US" dirty="0" smtClean="0"/>
              <a:t> </a:t>
            </a:r>
            <a:r>
              <a:rPr lang="en-US" dirty="0" err="1" smtClean="0"/>
              <a:t>ubicado</a:t>
            </a:r>
            <a:r>
              <a:rPr lang="en-US" dirty="0" smtClean="0"/>
              <a:t> </a:t>
            </a:r>
            <a:r>
              <a:rPr lang="en-US" dirty="0" err="1" smtClean="0"/>
              <a:t>en</a:t>
            </a:r>
            <a:r>
              <a:rPr lang="en-US" dirty="0" smtClean="0"/>
              <a:t> </a:t>
            </a:r>
            <a:r>
              <a:rPr lang="en-US" dirty="0" err="1" smtClean="0"/>
              <a:t>algún</a:t>
            </a:r>
            <a:r>
              <a:rPr lang="en-US" dirty="0" smtClean="0"/>
              <a:t> </a:t>
            </a:r>
            <a:r>
              <a:rPr lang="en-US" dirty="0" err="1" smtClean="0"/>
              <a:t>punto</a:t>
            </a:r>
            <a:r>
              <a:rPr lang="en-US" dirty="0" smtClean="0"/>
              <a:t> </a:t>
            </a:r>
            <a:r>
              <a:rPr lang="en-US" dirty="0" err="1" smtClean="0"/>
              <a:t>intermedio</a:t>
            </a:r>
            <a:r>
              <a:rPr lang="en-US" dirty="0" smtClean="0"/>
              <a:t>: </a:t>
            </a:r>
            <a:r>
              <a:rPr lang="en-US" dirty="0" err="1" smtClean="0"/>
              <a:t>puede</a:t>
            </a:r>
            <a:r>
              <a:rPr lang="en-US" dirty="0" smtClean="0"/>
              <a:t> </a:t>
            </a:r>
            <a:r>
              <a:rPr lang="en-US" dirty="0" err="1" smtClean="0"/>
              <a:t>interrumpir</a:t>
            </a:r>
            <a:r>
              <a:rPr lang="en-US" dirty="0" smtClean="0"/>
              <a:t> </a:t>
            </a:r>
            <a:r>
              <a:rPr lang="en-US" dirty="0" err="1" smtClean="0"/>
              <a:t>cualquier</a:t>
            </a:r>
            <a:r>
              <a:rPr lang="en-US" dirty="0" smtClean="0"/>
              <a:t> </a:t>
            </a:r>
            <a:r>
              <a:rPr lang="en-US" dirty="0" err="1" smtClean="0"/>
              <a:t>carga</a:t>
            </a:r>
            <a:r>
              <a:rPr lang="en-US" dirty="0" smtClean="0"/>
              <a:t> y </a:t>
            </a:r>
            <a:r>
              <a:rPr lang="en-US" dirty="0" err="1" smtClean="0"/>
              <a:t>alguna</a:t>
            </a:r>
            <a:r>
              <a:rPr lang="en-US" dirty="0" smtClean="0"/>
              <a:t> </a:t>
            </a:r>
            <a:r>
              <a:rPr lang="en-US" dirty="0" err="1" smtClean="0"/>
              <a:t>corriente</a:t>
            </a:r>
            <a:r>
              <a:rPr lang="en-US" dirty="0" smtClean="0"/>
              <a:t> de </a:t>
            </a:r>
            <a:r>
              <a:rPr lang="en-US" dirty="0" err="1" smtClean="0"/>
              <a:t>falla</a:t>
            </a:r>
            <a:r>
              <a:rPr lang="en-US" dirty="0" smtClean="0"/>
              <a:t> y, al </a:t>
            </a:r>
            <a:r>
              <a:rPr lang="en-US" dirty="0" err="1" smtClean="0"/>
              <a:t>mismo</a:t>
            </a:r>
            <a:r>
              <a:rPr lang="en-US" dirty="0" smtClean="0"/>
              <a:t> </a:t>
            </a:r>
            <a:r>
              <a:rPr lang="en-US" dirty="0" err="1" smtClean="0"/>
              <a:t>tiempo</a:t>
            </a:r>
            <a:r>
              <a:rPr lang="en-US" dirty="0" smtClean="0"/>
              <a:t>, </a:t>
            </a:r>
            <a:r>
              <a:rPr lang="en-US" dirty="0" err="1" smtClean="0"/>
              <a:t>puede</a:t>
            </a:r>
            <a:r>
              <a:rPr lang="en-US" dirty="0" smtClean="0"/>
              <a:t> </a:t>
            </a:r>
            <a:r>
              <a:rPr lang="en-US" dirty="0" err="1" smtClean="0"/>
              <a:t>aislar</a:t>
            </a:r>
            <a:r>
              <a:rPr lang="en-US" dirty="0" smtClean="0"/>
              <a:t> el </a:t>
            </a:r>
            <a:r>
              <a:rPr lang="en-US" dirty="0" err="1" smtClean="0"/>
              <a:t>circuito</a:t>
            </a:r>
            <a:r>
              <a:rPr lang="en-US" dirty="0" smtClean="0"/>
              <a:t> de </a:t>
            </a:r>
            <a:r>
              <a:rPr lang="en-US" dirty="0" err="1" smtClean="0"/>
              <a:t>manera</a:t>
            </a:r>
            <a:r>
              <a:rPr lang="en-US" dirty="0" smtClean="0"/>
              <a:t> </a:t>
            </a:r>
            <a:r>
              <a:rPr lang="en-US" dirty="0" err="1" smtClean="0"/>
              <a:t>segura</a:t>
            </a:r>
            <a:r>
              <a:rPr lang="en-US" dirty="0" smtClean="0"/>
              <a:t>. Este </a:t>
            </a:r>
            <a:r>
              <a:rPr lang="en-US" dirty="0" err="1" smtClean="0"/>
              <a:t>dispositivo</a:t>
            </a:r>
            <a:r>
              <a:rPr lang="en-US" dirty="0" smtClean="0"/>
              <a:t> se llama </a:t>
            </a:r>
            <a:r>
              <a:rPr lang="en-US" dirty="0" err="1" smtClean="0"/>
              <a:t>conmutador</a:t>
            </a:r>
            <a:r>
              <a:rPr lang="en-US" dirty="0" smtClean="0"/>
              <a:t> de </a:t>
            </a:r>
            <a:r>
              <a:rPr lang="en-US" dirty="0" err="1" smtClean="0"/>
              <a:t>circuitos</a:t>
            </a:r>
            <a:r>
              <a:rPr lang="en-US" dirty="0" smtClean="0"/>
              <a:t>. Su </a:t>
            </a:r>
            <a:r>
              <a:rPr lang="en-US" dirty="0" err="1" smtClean="0"/>
              <a:t>misión</a:t>
            </a:r>
            <a:r>
              <a:rPr lang="en-US" dirty="0" smtClean="0"/>
              <a:t> </a:t>
            </a:r>
            <a:r>
              <a:rPr lang="en-US" dirty="0" err="1" smtClean="0"/>
              <a:t>es</a:t>
            </a:r>
            <a:r>
              <a:rPr lang="en-US" dirty="0" smtClean="0"/>
              <a:t> </a:t>
            </a:r>
            <a:r>
              <a:rPr lang="en-US" dirty="0" err="1" smtClean="0"/>
              <a:t>interrumpir</a:t>
            </a:r>
            <a:r>
              <a:rPr lang="en-US" dirty="0" smtClean="0"/>
              <a:t>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hasta 20 kA. Los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conmutadores</a:t>
            </a:r>
            <a:r>
              <a:rPr lang="en-US" dirty="0" smtClean="0"/>
              <a:t> de </a:t>
            </a:r>
            <a:r>
              <a:rPr lang="en-US" dirty="0" err="1" smtClean="0"/>
              <a:t>circuito</a:t>
            </a:r>
            <a:r>
              <a:rPr lang="en-US" dirty="0" smtClean="0"/>
              <a:t> son:</a:t>
            </a:r>
          </a:p>
          <a:p>
            <a:pPr algn="just"/>
            <a:endParaRPr lang="en-US" dirty="0" smtClean="0"/>
          </a:p>
          <a:p>
            <a:pPr algn="just"/>
            <a:r>
              <a:rPr lang="en-US" b="1" dirty="0" smtClean="0">
                <a:solidFill>
                  <a:srgbClr val="0070C0"/>
                </a:solidFill>
              </a:rPr>
              <a:t>•    </a:t>
            </a:r>
            <a:r>
              <a:rPr lang="en-US" b="1" dirty="0" err="1" smtClean="0">
                <a:solidFill>
                  <a:srgbClr val="0070C0"/>
                </a:solidFill>
              </a:rPr>
              <a:t>Interruptor</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Seccionador</a:t>
            </a:r>
            <a:r>
              <a:rPr lang="en-US" b="1" dirty="0" smtClean="0">
                <a:solidFill>
                  <a:srgbClr val="0070C0"/>
                </a:solidFill>
              </a:rPr>
              <a:t> de </a:t>
            </a:r>
            <a:r>
              <a:rPr lang="en-US" b="1" dirty="0" err="1" smtClean="0">
                <a:solidFill>
                  <a:srgbClr val="0070C0"/>
                </a:solidFill>
              </a:rPr>
              <a:t>aislamiento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endParaRPr lang="en-US" dirty="0" smtClean="0"/>
          </a:p>
          <a:p>
            <a:pPr algn="just"/>
            <a:r>
              <a:rPr lang="en-US" dirty="0" err="1" smtClean="0"/>
              <a:t>En</a:t>
            </a:r>
            <a:r>
              <a:rPr lang="en-US" dirty="0" smtClean="0"/>
              <a:t> la Fig. 11 se </a:t>
            </a:r>
            <a:r>
              <a:rPr lang="en-US" dirty="0" err="1" smtClean="0"/>
              <a:t>muestra</a:t>
            </a:r>
            <a:r>
              <a:rPr lang="en-US" dirty="0" smtClean="0"/>
              <a:t> un </a:t>
            </a:r>
            <a:r>
              <a:rPr lang="en-US" dirty="0" err="1" smtClean="0"/>
              <a:t>ejemplo</a:t>
            </a:r>
            <a:r>
              <a:rPr lang="en-US" dirty="0" smtClean="0"/>
              <a:t> de un </a:t>
            </a:r>
            <a:r>
              <a:rPr lang="en-US" dirty="0" err="1" smtClean="0"/>
              <a:t>interruptor</a:t>
            </a:r>
            <a:r>
              <a:rPr lang="en-US" dirty="0" smtClean="0"/>
              <a:t> de </a:t>
            </a:r>
            <a:r>
              <a:rPr lang="en-US" dirty="0" err="1" smtClean="0"/>
              <a:t>circuito</a:t>
            </a:r>
            <a:r>
              <a:rPr lang="en-US" dirty="0" smtClean="0"/>
              <a:t> </a:t>
            </a:r>
            <a:r>
              <a:rPr lang="en-US" dirty="0" err="1" smtClean="0"/>
              <a:t>típico</a:t>
            </a:r>
            <a:r>
              <a:rPr lang="en-US" dirty="0" smtClean="0"/>
              <a:t>. Este </a:t>
            </a:r>
            <a:r>
              <a:rPr lang="en-US" dirty="0" err="1" smtClean="0"/>
              <a:t>dispositivo</a:t>
            </a:r>
            <a:r>
              <a:rPr lang="en-US" dirty="0" smtClean="0"/>
              <a:t> </a:t>
            </a:r>
            <a:r>
              <a:rPr lang="en-US" dirty="0" err="1" smtClean="0"/>
              <a:t>tiene</a:t>
            </a:r>
            <a:r>
              <a:rPr lang="en-US" dirty="0" smtClean="0"/>
              <a:t> la parte de </a:t>
            </a:r>
            <a:r>
              <a:rPr lang="en-US" dirty="0" err="1" smtClean="0"/>
              <a:t>interrupción</a:t>
            </a:r>
            <a:r>
              <a:rPr lang="en-US" dirty="0" smtClean="0"/>
              <a:t> de un </a:t>
            </a:r>
            <a:r>
              <a:rPr lang="en-US" dirty="0" err="1" smtClean="0"/>
              <a:t>interruptor</a:t>
            </a:r>
            <a:r>
              <a:rPr lang="en-US" dirty="0" smtClean="0"/>
              <a:t> y la parte de </a:t>
            </a:r>
            <a:r>
              <a:rPr lang="en-US" dirty="0" err="1" smtClean="0"/>
              <a:t>aislamiento</a:t>
            </a:r>
            <a:r>
              <a:rPr lang="en-US" dirty="0" smtClean="0"/>
              <a:t> de un </a:t>
            </a:r>
            <a:r>
              <a:rPr lang="en-US" dirty="0" err="1" smtClean="0"/>
              <a:t>seccionador</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16</a:t>
            </a:fld>
            <a:endParaRPr lang="en-US"/>
          </a:p>
        </p:txBody>
      </p:sp>
    </p:spTree>
    <p:extLst>
      <p:ext uri="{BB962C8B-B14F-4D97-AF65-F5344CB8AC3E}">
        <p14:creationId xmlns:p14="http://schemas.microsoft.com/office/powerpoint/2010/main" val="2458727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Todos</a:t>
            </a:r>
            <a:r>
              <a:rPr lang="en-US" dirty="0" smtClean="0"/>
              <a:t> </a:t>
            </a:r>
            <a:r>
              <a:rPr lang="en-US" dirty="0" err="1" smtClean="0"/>
              <a:t>los</a:t>
            </a:r>
            <a:r>
              <a:rPr lang="en-US" dirty="0" smtClean="0"/>
              <a:t> </a:t>
            </a:r>
            <a:r>
              <a:rPr lang="en-US" dirty="0" err="1" smtClean="0"/>
              <a:t>elementos</a:t>
            </a:r>
            <a:r>
              <a:rPr lang="en-US" dirty="0" smtClean="0"/>
              <a:t> de la </a:t>
            </a:r>
            <a:r>
              <a:rPr lang="en-US" dirty="0" err="1" smtClean="0"/>
              <a:t>subestación</a:t>
            </a:r>
            <a:r>
              <a:rPr lang="en-US" dirty="0" smtClean="0"/>
              <a:t> (</a:t>
            </a:r>
            <a:r>
              <a:rPr lang="en-US" dirty="0" err="1" smtClean="0"/>
              <a:t>transformadores</a:t>
            </a:r>
            <a:r>
              <a:rPr lang="en-US" dirty="0" smtClean="0"/>
              <a:t>, </a:t>
            </a:r>
            <a:r>
              <a:rPr lang="en-US" dirty="0" err="1" smtClean="0"/>
              <a:t>disyuntores</a:t>
            </a:r>
            <a:r>
              <a:rPr lang="en-US" dirty="0" smtClean="0"/>
              <a:t>, </a:t>
            </a:r>
            <a:r>
              <a:rPr lang="en-US" dirty="0" err="1" smtClean="0"/>
              <a:t>interruptores</a:t>
            </a:r>
            <a:r>
              <a:rPr lang="en-US" dirty="0" smtClean="0"/>
              <a:t> de </a:t>
            </a:r>
            <a:r>
              <a:rPr lang="en-US" dirty="0" err="1" smtClean="0"/>
              <a:t>desconexión</a:t>
            </a:r>
            <a:r>
              <a:rPr lang="en-US" dirty="0" smtClean="0"/>
              <a:t>, etc.) </a:t>
            </a:r>
            <a:r>
              <a:rPr lang="en-US" dirty="0" err="1" smtClean="0"/>
              <a:t>deben</a:t>
            </a:r>
            <a:r>
              <a:rPr lang="en-US" dirty="0" smtClean="0"/>
              <a:t> </a:t>
            </a:r>
            <a:r>
              <a:rPr lang="en-US" dirty="0" err="1" smtClean="0"/>
              <a:t>conectarse</a:t>
            </a:r>
            <a:r>
              <a:rPr lang="en-US" dirty="0" smtClean="0"/>
              <a:t> </a:t>
            </a:r>
            <a:r>
              <a:rPr lang="en-US" dirty="0" err="1" smtClean="0"/>
              <a:t>eléctricamente</a:t>
            </a:r>
            <a:r>
              <a:rPr lang="en-US" dirty="0" smtClean="0"/>
              <a:t> de </a:t>
            </a:r>
            <a:r>
              <a:rPr lang="en-US" dirty="0" err="1" smtClean="0"/>
              <a:t>acuerdo</a:t>
            </a:r>
            <a:r>
              <a:rPr lang="en-US" dirty="0" smtClean="0"/>
              <a:t> con </a:t>
            </a:r>
            <a:r>
              <a:rPr lang="en-US" dirty="0" err="1" smtClean="0"/>
              <a:t>una</a:t>
            </a:r>
            <a:r>
              <a:rPr lang="en-US" dirty="0" smtClean="0"/>
              <a:t> </a:t>
            </a:r>
            <a:r>
              <a:rPr lang="en-US" dirty="0" err="1" smtClean="0"/>
              <a:t>disposición</a:t>
            </a:r>
            <a:r>
              <a:rPr lang="en-US" dirty="0" smtClean="0"/>
              <a:t> de </a:t>
            </a:r>
            <a:r>
              <a:rPr lang="en-US" dirty="0" err="1" smtClean="0"/>
              <a:t>subestación</a:t>
            </a:r>
            <a:r>
              <a:rPr lang="en-US" dirty="0" smtClean="0"/>
              <a:t> </a:t>
            </a:r>
            <a:r>
              <a:rPr lang="en-US" dirty="0" err="1" smtClean="0"/>
              <a:t>planificada</a:t>
            </a:r>
            <a:r>
              <a:rPr lang="en-US" dirty="0" smtClean="0"/>
              <a:t>. </a:t>
            </a:r>
            <a:r>
              <a:rPr lang="en-US" dirty="0" err="1" smtClean="0"/>
              <a:t>Esta</a:t>
            </a:r>
            <a:r>
              <a:rPr lang="en-US" dirty="0" smtClean="0"/>
              <a:t> </a:t>
            </a:r>
            <a:r>
              <a:rPr lang="en-US" dirty="0" err="1" smtClean="0"/>
              <a:t>conexión</a:t>
            </a:r>
            <a:r>
              <a:rPr lang="en-US" dirty="0" smtClean="0"/>
              <a:t> </a:t>
            </a:r>
            <a:r>
              <a:rPr lang="en-US" dirty="0" err="1" smtClean="0"/>
              <a:t>es</a:t>
            </a:r>
            <a:r>
              <a:rPr lang="en-US" dirty="0" smtClean="0"/>
              <a:t> </a:t>
            </a:r>
            <a:r>
              <a:rPr lang="en-US" dirty="0" err="1" smtClean="0"/>
              <a:t>proporcionada</a:t>
            </a:r>
            <a:r>
              <a:rPr lang="en-US" dirty="0" smtClean="0"/>
              <a:t> </a:t>
            </a:r>
            <a:r>
              <a:rPr lang="en-US" dirty="0" err="1" smtClean="0"/>
              <a:t>por</a:t>
            </a:r>
            <a:r>
              <a:rPr lang="en-US" dirty="0" smtClean="0"/>
              <a:t> el </a:t>
            </a:r>
            <a:r>
              <a:rPr lang="en-US" dirty="0" err="1" smtClean="0"/>
              <a:t>sistema</a:t>
            </a:r>
            <a:r>
              <a:rPr lang="en-US" dirty="0" smtClean="0"/>
              <a:t> de bus de la </a:t>
            </a:r>
            <a:r>
              <a:rPr lang="en-US" dirty="0" err="1" smtClean="0"/>
              <a:t>subestación</a:t>
            </a:r>
            <a:r>
              <a:rPr lang="en-US" dirty="0" smtClean="0"/>
              <a:t>. </a:t>
            </a:r>
            <a:r>
              <a:rPr lang="en-US" dirty="0" err="1" smtClean="0"/>
              <a:t>Existen</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a:t>
            </a:r>
            <a:r>
              <a:rPr lang="en-US" dirty="0" err="1" smtClean="0"/>
              <a:t>principales</a:t>
            </a:r>
            <a:r>
              <a:rPr lang="en-US" dirty="0" smtClean="0"/>
              <a:t> de buses de </a:t>
            </a:r>
            <a:r>
              <a:rPr lang="en-US" dirty="0" err="1" smtClean="0"/>
              <a:t>subestación</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a:t>
            </a:r>
            <a:r>
              <a:rPr lang="en-US" b="1" dirty="0" err="1" smtClean="0">
                <a:solidFill>
                  <a:srgbClr val="0070C0"/>
                </a:solidFill>
              </a:rPr>
              <a:t>rígido</a:t>
            </a:r>
            <a:r>
              <a:rPr lang="en-US" b="1" dirty="0" smtClean="0">
                <a:solidFill>
                  <a:srgbClr val="0070C0"/>
                </a:solidFill>
              </a:rPr>
              <a:t> al </a:t>
            </a:r>
            <a:r>
              <a:rPr lang="en-US" b="1" dirty="0" err="1" smtClean="0">
                <a:solidFill>
                  <a:srgbClr val="0070C0"/>
                </a:solidFill>
              </a:rPr>
              <a:t>aire</a:t>
            </a:r>
            <a:r>
              <a:rPr lang="en-US" b="1" dirty="0" smtClean="0">
                <a:solidFill>
                  <a:srgbClr val="0070C0"/>
                </a:solidFill>
              </a:rPr>
              <a:t> </a:t>
            </a:r>
            <a:r>
              <a:rPr lang="en-US" b="1" dirty="0" err="1" smtClean="0">
                <a:solidFill>
                  <a:srgbClr val="0070C0"/>
                </a:solidFill>
              </a:rPr>
              <a:t>libre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de </a:t>
            </a:r>
            <a:r>
              <a:rPr lang="en-US" b="1" dirty="0" err="1" smtClean="0">
                <a:solidFill>
                  <a:srgbClr val="0070C0"/>
                </a:solidFill>
              </a:rPr>
              <a:t>tensión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con </a:t>
            </a:r>
            <a:r>
              <a:rPr lang="en-US" b="1" dirty="0" err="1" smtClean="0">
                <a:solidFill>
                  <a:srgbClr val="0070C0"/>
                </a:solidFill>
              </a:rPr>
              <a:t>aislamiento</a:t>
            </a:r>
            <a:r>
              <a:rPr lang="en-US" b="1" dirty="0" smtClean="0">
                <a:solidFill>
                  <a:srgbClr val="0070C0"/>
                </a:solidFill>
              </a:rPr>
              <a:t> de gas (GIS)</a:t>
            </a:r>
          </a:p>
          <a:p>
            <a:pPr algn="just"/>
            <a:r>
              <a:rPr lang="en-US" b="1" dirty="0" smtClean="0">
                <a:solidFill>
                  <a:srgbClr val="0070C0"/>
                </a:solidFill>
              </a:rPr>
              <a:t>•    Bus de cable</a:t>
            </a:r>
          </a:p>
          <a:p>
            <a:pPr algn="just"/>
            <a:endParaRPr lang="en-US" dirty="0" smtClean="0"/>
          </a:p>
          <a:p>
            <a:pPr algn="just"/>
            <a:r>
              <a:rPr lang="en-US" dirty="0" err="1" smtClean="0"/>
              <a:t>Consideremos</a:t>
            </a:r>
            <a:r>
              <a:rPr lang="en-US" dirty="0" smtClean="0"/>
              <a:t> </a:t>
            </a:r>
            <a:r>
              <a:rPr lang="en-US" dirty="0" err="1" smtClean="0"/>
              <a:t>todos</a:t>
            </a:r>
            <a:r>
              <a:rPr lang="en-US" dirty="0" smtClean="0"/>
              <a:t> </a:t>
            </a:r>
            <a:r>
              <a:rPr lang="en-US" dirty="0" err="1" smtClean="0"/>
              <a:t>estos</a:t>
            </a:r>
            <a:r>
              <a:rPr lang="en-US" dirty="0" smtClean="0"/>
              <a:t> </a:t>
            </a:r>
            <a:r>
              <a:rPr lang="en-US" dirty="0" err="1" smtClean="0"/>
              <a:t>tipos</a:t>
            </a:r>
            <a:r>
              <a:rPr lang="en-US" dirty="0" smtClean="0"/>
              <a:t> y </a:t>
            </a:r>
            <a:r>
              <a:rPr lang="en-US" dirty="0" err="1" smtClean="0"/>
              <a:t>discutamos</a:t>
            </a:r>
            <a:r>
              <a:rPr lang="en-US" dirty="0" smtClean="0"/>
              <a:t> </a:t>
            </a:r>
            <a:r>
              <a:rPr lang="en-US" dirty="0" err="1" smtClean="0"/>
              <a:t>en</a:t>
            </a:r>
            <a:r>
              <a:rPr lang="en-US" dirty="0" smtClean="0"/>
              <a:t> </a:t>
            </a:r>
            <a:r>
              <a:rPr lang="en-US" dirty="0" err="1" smtClean="0"/>
              <a:t>qué</a:t>
            </a:r>
            <a:r>
              <a:rPr lang="en-US" dirty="0" smtClean="0"/>
              <a:t> </a:t>
            </a:r>
            <a:r>
              <a:rPr lang="en-US" dirty="0" err="1" smtClean="0"/>
              <a:t>consisten</a:t>
            </a:r>
            <a:r>
              <a:rPr lang="en-US" dirty="0" smtClean="0"/>
              <a:t> y </a:t>
            </a:r>
            <a:r>
              <a:rPr lang="en-US" dirty="0" err="1" smtClean="0"/>
              <a:t>cuáles</a:t>
            </a:r>
            <a:r>
              <a:rPr lang="en-US" dirty="0" smtClean="0"/>
              <a:t> son </a:t>
            </a:r>
            <a:r>
              <a:rPr lang="en-US" dirty="0" err="1" smtClean="0"/>
              <a:t>sus</a:t>
            </a:r>
            <a:r>
              <a:rPr lang="en-US" dirty="0" smtClean="0"/>
              <a:t> </a:t>
            </a:r>
            <a:r>
              <a:rPr lang="en-US" dirty="0" err="1" smtClean="0"/>
              <a:t>fortalezas</a:t>
            </a:r>
            <a:r>
              <a:rPr lang="en-US" dirty="0" smtClean="0"/>
              <a:t> y </a:t>
            </a:r>
            <a:r>
              <a:rPr lang="en-US" dirty="0" err="1" smtClean="0"/>
              <a:t>debilidades</a:t>
            </a:r>
            <a:r>
              <a:rPr lang="en-US" dirty="0" smtClean="0"/>
              <a:t>.</a:t>
            </a:r>
          </a:p>
          <a:p>
            <a:pPr algn="just"/>
            <a:endParaRPr lang="en-US" dirty="0" smtClean="0"/>
          </a:p>
          <a:p>
            <a:pPr algn="just"/>
            <a:r>
              <a:rPr lang="en-US" b="1" dirty="0" smtClean="0">
                <a:solidFill>
                  <a:srgbClr val="0070C0"/>
                </a:solidFill>
              </a:rPr>
              <a:t>1. </a:t>
            </a:r>
            <a:r>
              <a:rPr lang="en-US" b="1" dirty="0" err="1" smtClean="0">
                <a:solidFill>
                  <a:srgbClr val="0070C0"/>
                </a:solidFill>
              </a:rPr>
              <a:t>Bús</a:t>
            </a:r>
            <a:r>
              <a:rPr lang="en-US" b="1" dirty="0" smtClean="0">
                <a:solidFill>
                  <a:srgbClr val="0070C0"/>
                </a:solidFill>
              </a:rPr>
              <a:t> </a:t>
            </a:r>
            <a:r>
              <a:rPr lang="en-US" b="1" dirty="0" err="1" smtClean="0">
                <a:solidFill>
                  <a:srgbClr val="0070C0"/>
                </a:solidFill>
              </a:rPr>
              <a:t>rígido</a:t>
            </a:r>
            <a:r>
              <a:rPr lang="en-US" b="1" dirty="0" smtClean="0">
                <a:solidFill>
                  <a:srgbClr val="0070C0"/>
                </a:solidFill>
              </a:rPr>
              <a:t> al </a:t>
            </a:r>
            <a:r>
              <a:rPr lang="en-US" b="1" dirty="0" err="1" smtClean="0">
                <a:solidFill>
                  <a:srgbClr val="0070C0"/>
                </a:solidFill>
              </a:rPr>
              <a:t>aire</a:t>
            </a:r>
            <a:r>
              <a:rPr lang="en-US" b="1" dirty="0" smtClean="0">
                <a:solidFill>
                  <a:srgbClr val="0070C0"/>
                </a:solidFill>
              </a:rPr>
              <a:t> </a:t>
            </a:r>
            <a:r>
              <a:rPr lang="en-US" b="1" dirty="0" err="1" smtClean="0">
                <a:solidFill>
                  <a:srgbClr val="0070C0"/>
                </a:solidFill>
              </a:rPr>
              <a:t>libre</a:t>
            </a:r>
            <a:r>
              <a:rPr lang="en-US" b="1" dirty="0" smtClean="0">
                <a:solidFill>
                  <a:srgbClr val="0070C0"/>
                </a:solidFill>
              </a:rPr>
              <a:t>:</a:t>
            </a:r>
          </a:p>
          <a:p>
            <a:pPr algn="just"/>
            <a:r>
              <a:rPr lang="en-US" b="1" dirty="0" smtClean="0"/>
              <a:t>•    </a:t>
            </a:r>
            <a:r>
              <a:rPr lang="en-US" b="1" dirty="0" err="1" smtClean="0"/>
              <a:t>Componentes</a:t>
            </a:r>
            <a:r>
              <a:rPr lang="en-US" b="1" dirty="0" smtClean="0"/>
              <a:t> </a:t>
            </a:r>
            <a:r>
              <a:rPr lang="en-US" b="1" dirty="0" err="1" smtClean="0"/>
              <a:t>principales</a:t>
            </a:r>
            <a:r>
              <a:rPr lang="en-US" b="1" dirty="0" smtClean="0"/>
              <a:t>:</a:t>
            </a:r>
          </a:p>
          <a:p>
            <a:pPr algn="just"/>
            <a:r>
              <a:rPr lang="en-US" dirty="0" smtClean="0"/>
              <a:t>–   </a:t>
            </a:r>
            <a:r>
              <a:rPr lang="en-US" dirty="0" err="1" smtClean="0"/>
              <a:t>Estructuras</a:t>
            </a:r>
            <a:r>
              <a:rPr lang="en-US" dirty="0" smtClean="0"/>
              <a:t> de </a:t>
            </a:r>
            <a:r>
              <a:rPr lang="en-US" dirty="0" err="1" smtClean="0"/>
              <a:t>soporte</a:t>
            </a:r>
            <a:r>
              <a:rPr lang="en-US" dirty="0" smtClean="0"/>
              <a:t>: </a:t>
            </a:r>
            <a:r>
              <a:rPr lang="en-US" dirty="0" err="1" smtClean="0"/>
              <a:t>marcos</a:t>
            </a:r>
            <a:r>
              <a:rPr lang="en-US" dirty="0" smtClean="0"/>
              <a:t>, </a:t>
            </a:r>
            <a:r>
              <a:rPr lang="en-US" dirty="0" err="1" smtClean="0"/>
              <a:t>columnas</a:t>
            </a:r>
            <a:r>
              <a:rPr lang="en-US" dirty="0" smtClean="0"/>
              <a:t>. </a:t>
            </a:r>
          </a:p>
          <a:p>
            <a:pPr algn="just"/>
            <a:r>
              <a:rPr lang="en-US" dirty="0" smtClean="0"/>
              <a:t>–   Poste </a:t>
            </a:r>
            <a:r>
              <a:rPr lang="en-US" dirty="0" err="1" smtClean="0"/>
              <a:t>aisladores</a:t>
            </a:r>
            <a:endParaRPr lang="en-US" dirty="0" smtClean="0"/>
          </a:p>
          <a:p>
            <a:pPr algn="just"/>
            <a:r>
              <a:rPr lang="en-US" dirty="0" smtClean="0"/>
              <a:t>–   Conductor de </a:t>
            </a:r>
            <a:r>
              <a:rPr lang="en-US" dirty="0" err="1" smtClean="0"/>
              <a:t>cobre</a:t>
            </a:r>
            <a:r>
              <a:rPr lang="en-US" dirty="0" smtClean="0"/>
              <a:t> o </a:t>
            </a:r>
            <a:r>
              <a:rPr lang="en-US" dirty="0" err="1" smtClean="0"/>
              <a:t>aluminio</a:t>
            </a:r>
            <a:r>
              <a:rPr lang="en-US" dirty="0" smtClean="0"/>
              <a:t> </a:t>
            </a:r>
            <a:r>
              <a:rPr lang="en-US" dirty="0" err="1" smtClean="0"/>
              <a:t>desnudo</a:t>
            </a:r>
            <a:r>
              <a:rPr lang="en-US" dirty="0" smtClean="0"/>
              <a:t>: tubular, </a:t>
            </a:r>
            <a:r>
              <a:rPr lang="en-US" dirty="0" err="1" smtClean="0"/>
              <a:t>embarrado</a:t>
            </a:r>
            <a:r>
              <a:rPr lang="en-US" dirty="0" smtClean="0"/>
              <a:t>, cable </a:t>
            </a:r>
          </a:p>
          <a:p>
            <a:pPr algn="just"/>
            <a:r>
              <a:rPr lang="en-US" dirty="0" smtClean="0"/>
              <a:t>–   </a:t>
            </a:r>
            <a:r>
              <a:rPr lang="en-US" dirty="0" err="1" smtClean="0"/>
              <a:t>Conectores</a:t>
            </a:r>
            <a:r>
              <a:rPr lang="en-US" dirty="0" smtClean="0"/>
              <a:t>: </a:t>
            </a:r>
            <a:r>
              <a:rPr lang="en-US" dirty="0" err="1" smtClean="0"/>
              <a:t>atornillados</a:t>
            </a:r>
            <a:r>
              <a:rPr lang="en-US" dirty="0" smtClean="0"/>
              <a:t> o </a:t>
            </a:r>
            <a:r>
              <a:rPr lang="en-US" dirty="0" err="1" smtClean="0"/>
              <a:t>soldados</a:t>
            </a:r>
            <a:endParaRPr lang="en-US" dirty="0" smtClean="0"/>
          </a:p>
          <a:p>
            <a:pPr algn="just"/>
            <a:r>
              <a:rPr lang="en-US" b="1" dirty="0" smtClean="0"/>
              <a:t>•    </a:t>
            </a:r>
            <a:r>
              <a:rPr lang="en-US" b="1" dirty="0" err="1" smtClean="0"/>
              <a:t>ventajas</a:t>
            </a:r>
            <a:r>
              <a:rPr lang="en-US" b="1" dirty="0" smtClean="0"/>
              <a:t>:</a:t>
            </a:r>
          </a:p>
          <a:p>
            <a:pPr algn="just"/>
            <a:r>
              <a:rPr lang="en-US" dirty="0" smtClean="0"/>
              <a:t>–   </a:t>
            </a:r>
            <a:r>
              <a:rPr lang="en-US" dirty="0" err="1" smtClean="0"/>
              <a:t>Sencillez</a:t>
            </a:r>
            <a:endParaRPr lang="en-US" dirty="0" smtClean="0"/>
          </a:p>
          <a:p>
            <a:pPr algn="just"/>
            <a:r>
              <a:rPr lang="en-US" dirty="0" smtClean="0"/>
              <a:t>–   Mas </a:t>
            </a:r>
            <a:r>
              <a:rPr lang="en-US" dirty="0" err="1" smtClean="0"/>
              <a:t>economico</a:t>
            </a:r>
            <a:endParaRPr lang="en-US" dirty="0" smtClean="0"/>
          </a:p>
          <a:p>
            <a:pPr algn="just"/>
            <a:r>
              <a:rPr lang="en-US" dirty="0" smtClean="0"/>
              <a:t>–   </a:t>
            </a:r>
            <a:r>
              <a:rPr lang="en-US" dirty="0" err="1" smtClean="0"/>
              <a:t>Facilidad</a:t>
            </a:r>
            <a:r>
              <a:rPr lang="en-US" dirty="0" smtClean="0"/>
              <a:t> de </a:t>
            </a:r>
            <a:r>
              <a:rPr lang="en-US" dirty="0" err="1" smtClean="0"/>
              <a:t>resolución</a:t>
            </a:r>
            <a:r>
              <a:rPr lang="en-US" dirty="0" smtClean="0"/>
              <a:t> de </a:t>
            </a:r>
            <a:r>
              <a:rPr lang="en-US" dirty="0" err="1" smtClean="0"/>
              <a:t>problemas</a:t>
            </a:r>
            <a:r>
              <a:rPr lang="en-US" dirty="0" smtClean="0"/>
              <a:t> </a:t>
            </a:r>
          </a:p>
          <a:p>
            <a:pPr algn="just"/>
            <a:r>
              <a:rPr lang="en-US" dirty="0" smtClean="0"/>
              <a:t>–   </a:t>
            </a:r>
            <a:r>
              <a:rPr lang="en-US" dirty="0" err="1" smtClean="0"/>
              <a:t>Corto</a:t>
            </a:r>
            <a:r>
              <a:rPr lang="en-US" dirty="0" smtClean="0"/>
              <a:t> </a:t>
            </a:r>
            <a:r>
              <a:rPr lang="en-US" dirty="0" err="1" smtClean="0"/>
              <a:t>tiempo</a:t>
            </a:r>
            <a:r>
              <a:rPr lang="en-US" dirty="0" smtClean="0"/>
              <a:t> de </a:t>
            </a:r>
            <a:r>
              <a:rPr lang="en-US" dirty="0" err="1" smtClean="0"/>
              <a:t>reparación</a:t>
            </a:r>
            <a:r>
              <a:rPr lang="en-US" dirty="0" smtClean="0"/>
              <a:t> </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17</a:t>
            </a:fld>
            <a:endParaRPr lang="en-US"/>
          </a:p>
        </p:txBody>
      </p:sp>
    </p:spTree>
    <p:extLst>
      <p:ext uri="{BB962C8B-B14F-4D97-AF65-F5344CB8AC3E}">
        <p14:creationId xmlns:p14="http://schemas.microsoft.com/office/powerpoint/2010/main" val="4275038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    </a:t>
            </a:r>
            <a:r>
              <a:rPr lang="en-US" b="1" dirty="0" err="1" smtClean="0"/>
              <a:t>Desventajas</a:t>
            </a:r>
            <a:r>
              <a:rPr lang="en-US" b="1" dirty="0" smtClean="0"/>
              <a:t>:</a:t>
            </a:r>
          </a:p>
          <a:p>
            <a:pPr algn="just"/>
            <a:r>
              <a:rPr lang="en-US" dirty="0" smtClean="0"/>
              <a:t>–   </a:t>
            </a:r>
            <a:r>
              <a:rPr lang="en-US" dirty="0" err="1" smtClean="0"/>
              <a:t>Menor</a:t>
            </a:r>
            <a:r>
              <a:rPr lang="en-US" dirty="0" smtClean="0"/>
              <a:t> </a:t>
            </a:r>
            <a:r>
              <a:rPr lang="en-US" dirty="0" err="1" smtClean="0"/>
              <a:t>confiabilidad</a:t>
            </a:r>
            <a:endParaRPr lang="en-US" dirty="0" smtClean="0"/>
          </a:p>
          <a:p>
            <a:pPr algn="just"/>
            <a:r>
              <a:rPr lang="en-US" dirty="0" smtClean="0"/>
              <a:t>–   </a:t>
            </a:r>
            <a:r>
              <a:rPr lang="en-US" dirty="0" err="1" smtClean="0"/>
              <a:t>Exposición</a:t>
            </a:r>
            <a:r>
              <a:rPr lang="en-US" dirty="0" smtClean="0"/>
              <a:t> a la </a:t>
            </a:r>
            <a:r>
              <a:rPr lang="en-US" dirty="0" err="1" smtClean="0"/>
              <a:t>intemperie</a:t>
            </a:r>
            <a:r>
              <a:rPr lang="en-US" dirty="0" smtClean="0"/>
              <a:t>, </a:t>
            </a:r>
            <a:r>
              <a:rPr lang="en-US" dirty="0" err="1" smtClean="0"/>
              <a:t>contacto</a:t>
            </a:r>
            <a:r>
              <a:rPr lang="en-US" dirty="0" smtClean="0"/>
              <a:t> con </a:t>
            </a:r>
            <a:r>
              <a:rPr lang="en-US" dirty="0" err="1" smtClean="0"/>
              <a:t>animales</a:t>
            </a:r>
            <a:r>
              <a:rPr lang="en-US" dirty="0" smtClean="0"/>
              <a:t>, etc. </a:t>
            </a:r>
          </a:p>
          <a:p>
            <a:pPr algn="just"/>
            <a:r>
              <a:rPr lang="en-US" dirty="0" smtClean="0"/>
              <a:t>–   </a:t>
            </a:r>
            <a:r>
              <a:rPr lang="en-US" dirty="0" err="1" smtClean="0"/>
              <a:t>Necesidad</a:t>
            </a:r>
            <a:r>
              <a:rPr lang="en-US" dirty="0" smtClean="0"/>
              <a:t> de un </a:t>
            </a:r>
            <a:r>
              <a:rPr lang="en-US" dirty="0" err="1" smtClean="0"/>
              <a:t>terreno</a:t>
            </a:r>
            <a:r>
              <a:rPr lang="en-US" dirty="0" smtClean="0"/>
              <a:t> </a:t>
            </a:r>
            <a:r>
              <a:rPr lang="en-US" dirty="0" err="1" smtClean="0"/>
              <a:t>grande</a:t>
            </a:r>
            <a:endParaRPr lang="en-US" dirty="0" smtClean="0"/>
          </a:p>
          <a:p>
            <a:pPr algn="just"/>
            <a:r>
              <a:rPr lang="en-US" dirty="0" smtClean="0"/>
              <a:t>–   </a:t>
            </a:r>
            <a:r>
              <a:rPr lang="en-US" dirty="0" err="1" smtClean="0"/>
              <a:t>Mantenimiento</a:t>
            </a:r>
            <a:r>
              <a:rPr lang="en-US" dirty="0" smtClean="0"/>
              <a:t> </a:t>
            </a:r>
            <a:r>
              <a:rPr lang="en-US" dirty="0" err="1" smtClean="0"/>
              <a:t>frecuente</a:t>
            </a:r>
            <a:endParaRPr lang="en-US" dirty="0" smtClean="0"/>
          </a:p>
          <a:p>
            <a:pPr algn="just"/>
            <a:endParaRPr lang="en-US" dirty="0" smtClean="0"/>
          </a:p>
          <a:p>
            <a:pPr algn="just"/>
            <a:r>
              <a:rPr lang="en-US" dirty="0" smtClean="0"/>
              <a:t>Los </a:t>
            </a:r>
            <a:r>
              <a:rPr lang="en-US" dirty="0" err="1" smtClean="0"/>
              <a:t>ejemplos</a:t>
            </a:r>
            <a:r>
              <a:rPr lang="en-US" dirty="0" smtClean="0"/>
              <a:t> de un </a:t>
            </a:r>
            <a:r>
              <a:rPr lang="en-US" dirty="0" err="1" smtClean="0"/>
              <a:t>típico</a:t>
            </a:r>
            <a:r>
              <a:rPr lang="en-US" dirty="0" smtClean="0"/>
              <a:t> bus </a:t>
            </a:r>
            <a:r>
              <a:rPr lang="en-US" dirty="0" err="1" smtClean="0"/>
              <a:t>rígido</a:t>
            </a:r>
            <a:r>
              <a:rPr lang="en-US" dirty="0" smtClean="0"/>
              <a:t> al </a:t>
            </a:r>
            <a:r>
              <a:rPr lang="en-US" dirty="0" err="1" smtClean="0"/>
              <a:t>aire</a:t>
            </a:r>
            <a:r>
              <a:rPr lang="en-US" dirty="0" smtClean="0"/>
              <a:t> </a:t>
            </a:r>
            <a:r>
              <a:rPr lang="en-US" dirty="0" err="1" smtClean="0"/>
              <a:t>libre</a:t>
            </a:r>
            <a:r>
              <a:rPr lang="en-US" dirty="0" smtClean="0"/>
              <a:t> y un </a:t>
            </a:r>
            <a:r>
              <a:rPr lang="en-US" dirty="0" err="1" smtClean="0"/>
              <a:t>conector</a:t>
            </a:r>
            <a:r>
              <a:rPr lang="en-US" dirty="0" smtClean="0"/>
              <a:t> </a:t>
            </a:r>
            <a:r>
              <a:rPr lang="en-US" dirty="0" err="1" smtClean="0"/>
              <a:t>usados</a:t>
            </a:r>
            <a:r>
              <a:rPr lang="en-US" dirty="0" smtClean="0"/>
              <a:t>  para </a:t>
            </a:r>
            <a:r>
              <a:rPr lang="en-US" dirty="0" err="1" smtClean="0"/>
              <a:t>ensamblarlo</a:t>
            </a:r>
            <a:r>
              <a:rPr lang="en-US" dirty="0" smtClean="0"/>
              <a:t> se </a:t>
            </a:r>
            <a:r>
              <a:rPr lang="en-US" dirty="0" err="1" smtClean="0"/>
              <a:t>muestran</a:t>
            </a:r>
            <a:r>
              <a:rPr lang="en-US" dirty="0" smtClean="0"/>
              <a:t> </a:t>
            </a:r>
            <a:r>
              <a:rPr lang="en-US" dirty="0" err="1" smtClean="0"/>
              <a:t>en</a:t>
            </a:r>
            <a:r>
              <a:rPr lang="en-US" dirty="0" smtClean="0"/>
              <a:t> las Fig. 12 y 13, </a:t>
            </a:r>
            <a:r>
              <a:rPr lang="en-US" dirty="0" err="1" smtClean="0"/>
              <a:t>respectivamente</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18</a:t>
            </a:fld>
            <a:endParaRPr lang="en-US"/>
          </a:p>
        </p:txBody>
      </p:sp>
    </p:spTree>
    <p:extLst>
      <p:ext uri="{BB962C8B-B14F-4D97-AF65-F5344CB8AC3E}">
        <p14:creationId xmlns:p14="http://schemas.microsoft.com/office/powerpoint/2010/main" val="4141925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1" dirty="0" smtClean="0">
                <a:solidFill>
                  <a:srgbClr val="0070C0"/>
                </a:solidFill>
              </a:rPr>
              <a:t>2. </a:t>
            </a:r>
            <a:r>
              <a:rPr lang="en-US" b="1" dirty="0" err="1" smtClean="0">
                <a:solidFill>
                  <a:srgbClr val="0070C0"/>
                </a:solidFill>
              </a:rPr>
              <a:t>Bús</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a:t>
            </a:r>
          </a:p>
          <a:p>
            <a:r>
              <a:rPr lang="en-US" b="1" dirty="0" smtClean="0"/>
              <a:t>•    </a:t>
            </a:r>
            <a:r>
              <a:rPr lang="en-US" b="1" dirty="0" err="1" smtClean="0"/>
              <a:t>Componentes</a:t>
            </a:r>
            <a:r>
              <a:rPr lang="en-US" b="1" dirty="0" smtClean="0"/>
              <a:t> </a:t>
            </a:r>
            <a:r>
              <a:rPr lang="en-US" b="1" dirty="0" err="1" smtClean="0"/>
              <a:t>principales</a:t>
            </a:r>
            <a:r>
              <a:rPr lang="en-US" b="1" dirty="0" smtClean="0"/>
              <a:t>:</a:t>
            </a:r>
          </a:p>
          <a:p>
            <a:r>
              <a:rPr lang="en-US" dirty="0" smtClean="0"/>
              <a:t>–   </a:t>
            </a:r>
            <a:r>
              <a:rPr lang="en-US" dirty="0" err="1" smtClean="0"/>
              <a:t>Estructuras</a:t>
            </a:r>
            <a:r>
              <a:rPr lang="en-US" dirty="0" smtClean="0"/>
              <a:t> de </a:t>
            </a:r>
            <a:r>
              <a:rPr lang="en-US" dirty="0" err="1" smtClean="0"/>
              <a:t>soporte</a:t>
            </a:r>
            <a:r>
              <a:rPr lang="en-US" dirty="0" smtClean="0"/>
              <a:t>: </a:t>
            </a:r>
            <a:r>
              <a:rPr lang="en-US" dirty="0" err="1" smtClean="0"/>
              <a:t>torres</a:t>
            </a:r>
            <a:r>
              <a:rPr lang="en-US" dirty="0" smtClean="0"/>
              <a:t>, </a:t>
            </a:r>
            <a:r>
              <a:rPr lang="en-US" dirty="0" err="1" smtClean="0"/>
              <a:t>marcos</a:t>
            </a:r>
            <a:r>
              <a:rPr lang="en-US" dirty="0" smtClean="0"/>
              <a:t> </a:t>
            </a:r>
          </a:p>
          <a:p>
            <a:r>
              <a:rPr lang="en-US" dirty="0" smtClean="0"/>
              <a:t>–   </a:t>
            </a:r>
            <a:r>
              <a:rPr lang="en-US" dirty="0" err="1" smtClean="0"/>
              <a:t>Aisladores</a:t>
            </a:r>
            <a:r>
              <a:rPr lang="en-US" dirty="0" smtClean="0"/>
              <a:t> de </a:t>
            </a:r>
            <a:r>
              <a:rPr lang="en-US" dirty="0" err="1" smtClean="0"/>
              <a:t>tensión</a:t>
            </a:r>
            <a:r>
              <a:rPr lang="en-US" dirty="0" smtClean="0"/>
              <a:t> con hardware</a:t>
            </a:r>
          </a:p>
          <a:p>
            <a:r>
              <a:rPr lang="en-US" dirty="0" smtClean="0"/>
              <a:t>–   </a:t>
            </a:r>
            <a:r>
              <a:rPr lang="en-US" dirty="0" err="1" smtClean="0"/>
              <a:t>Conductores</a:t>
            </a:r>
            <a:r>
              <a:rPr lang="en-US" dirty="0" smtClean="0"/>
              <a:t> flexibles de </a:t>
            </a:r>
            <a:r>
              <a:rPr lang="en-US" dirty="0" err="1" smtClean="0"/>
              <a:t>aluminio</a:t>
            </a:r>
            <a:r>
              <a:rPr lang="en-US" dirty="0" smtClean="0"/>
              <a:t> o ACSR (</a:t>
            </a:r>
            <a:r>
              <a:rPr lang="en-US" dirty="0" err="1" smtClean="0"/>
              <a:t>aluminio</a:t>
            </a:r>
            <a:r>
              <a:rPr lang="en-US" dirty="0" smtClean="0"/>
              <a:t> con </a:t>
            </a:r>
            <a:r>
              <a:rPr lang="en-US" dirty="0" err="1" smtClean="0"/>
              <a:t>núcleo</a:t>
            </a:r>
            <a:r>
              <a:rPr lang="en-US" dirty="0" smtClean="0"/>
              <a:t> de </a:t>
            </a:r>
            <a:r>
              <a:rPr lang="en-US" dirty="0" err="1" smtClean="0"/>
              <a:t>acero</a:t>
            </a:r>
            <a:r>
              <a:rPr lang="en-US" dirty="0" smtClean="0"/>
              <a:t>)</a:t>
            </a:r>
          </a:p>
          <a:p>
            <a:r>
              <a:rPr lang="en-US" b="1" dirty="0" smtClean="0"/>
              <a:t>•    </a:t>
            </a:r>
            <a:r>
              <a:rPr lang="en-US" b="1" dirty="0" err="1" smtClean="0"/>
              <a:t>Ventajas</a:t>
            </a:r>
            <a:r>
              <a:rPr lang="en-US" b="1" dirty="0" smtClean="0"/>
              <a:t>:</a:t>
            </a:r>
          </a:p>
          <a:p>
            <a:r>
              <a:rPr lang="en-US" dirty="0" smtClean="0"/>
              <a:t>– </a:t>
            </a:r>
            <a:r>
              <a:rPr lang="en-US" dirty="0" err="1" smtClean="0"/>
              <a:t>Necesidad</a:t>
            </a:r>
            <a:r>
              <a:rPr lang="en-US" dirty="0" smtClean="0"/>
              <a:t> de un </a:t>
            </a:r>
            <a:r>
              <a:rPr lang="en-US" dirty="0" err="1" smtClean="0"/>
              <a:t>terreno</a:t>
            </a:r>
            <a:r>
              <a:rPr lang="en-US" dirty="0" smtClean="0"/>
              <a:t> </a:t>
            </a:r>
            <a:r>
              <a:rPr lang="en-US" dirty="0" err="1" smtClean="0"/>
              <a:t>más</a:t>
            </a:r>
            <a:r>
              <a:rPr lang="en-US" dirty="0" smtClean="0"/>
              <a:t> </a:t>
            </a:r>
            <a:r>
              <a:rPr lang="en-US" dirty="0" err="1" smtClean="0"/>
              <a:t>pequeño</a:t>
            </a:r>
            <a:endParaRPr lang="en-US" dirty="0" smtClean="0"/>
          </a:p>
          <a:p>
            <a:r>
              <a:rPr lang="en-US" dirty="0" smtClean="0"/>
              <a:t>–   </a:t>
            </a:r>
            <a:r>
              <a:rPr lang="en-US" dirty="0" err="1" smtClean="0"/>
              <a:t>Sencillez</a:t>
            </a:r>
            <a:endParaRPr lang="en-US" dirty="0" smtClean="0"/>
          </a:p>
          <a:p>
            <a:r>
              <a:rPr lang="en-US" dirty="0" smtClean="0"/>
              <a:t>–   Mas </a:t>
            </a:r>
            <a:r>
              <a:rPr lang="en-US" dirty="0" err="1" smtClean="0"/>
              <a:t>economico</a:t>
            </a:r>
            <a:endParaRPr lang="en-US" dirty="0" smtClean="0"/>
          </a:p>
          <a:p>
            <a:r>
              <a:rPr lang="en-US" dirty="0" smtClean="0"/>
              <a:t>–   </a:t>
            </a:r>
            <a:r>
              <a:rPr lang="en-US" dirty="0" err="1" smtClean="0"/>
              <a:t>Facilidad</a:t>
            </a:r>
            <a:r>
              <a:rPr lang="en-US" dirty="0" smtClean="0"/>
              <a:t> de </a:t>
            </a:r>
            <a:r>
              <a:rPr lang="en-US" dirty="0" err="1" smtClean="0"/>
              <a:t>resolución</a:t>
            </a:r>
            <a:r>
              <a:rPr lang="en-US" dirty="0" smtClean="0"/>
              <a:t> de </a:t>
            </a:r>
            <a:r>
              <a:rPr lang="en-US" dirty="0" err="1" smtClean="0"/>
              <a:t>problemas</a:t>
            </a:r>
            <a:r>
              <a:rPr lang="en-US" dirty="0" smtClean="0"/>
              <a:t> </a:t>
            </a:r>
          </a:p>
          <a:p>
            <a:r>
              <a:rPr lang="en-US" dirty="0" smtClean="0"/>
              <a:t>–   </a:t>
            </a:r>
            <a:r>
              <a:rPr lang="en-US" dirty="0" err="1" smtClean="0"/>
              <a:t>Corto</a:t>
            </a:r>
            <a:r>
              <a:rPr lang="en-US" dirty="0" smtClean="0"/>
              <a:t> </a:t>
            </a:r>
            <a:r>
              <a:rPr lang="en-US" dirty="0" err="1" smtClean="0"/>
              <a:t>tiempo</a:t>
            </a:r>
            <a:r>
              <a:rPr lang="en-US" dirty="0" smtClean="0"/>
              <a:t> de </a:t>
            </a:r>
            <a:r>
              <a:rPr lang="en-US" dirty="0" err="1" smtClean="0"/>
              <a:t>reparación</a:t>
            </a:r>
            <a:endParaRPr lang="en-US" dirty="0" smtClean="0"/>
          </a:p>
          <a:p>
            <a:r>
              <a:rPr lang="en-US" b="1" dirty="0" smtClean="0"/>
              <a:t>•    </a:t>
            </a:r>
            <a:r>
              <a:rPr lang="en-US" b="1" dirty="0" err="1" smtClean="0"/>
              <a:t>Desventajas</a:t>
            </a:r>
            <a:r>
              <a:rPr lang="en-US" b="1" dirty="0" smtClean="0"/>
              <a:t>:</a:t>
            </a:r>
          </a:p>
          <a:p>
            <a:r>
              <a:rPr lang="en-US" dirty="0" smtClean="0"/>
              <a:t>–   </a:t>
            </a:r>
            <a:r>
              <a:rPr lang="en-US" dirty="0" err="1" smtClean="0"/>
              <a:t>Menor</a:t>
            </a:r>
            <a:r>
              <a:rPr lang="en-US" dirty="0" smtClean="0"/>
              <a:t> </a:t>
            </a:r>
            <a:r>
              <a:rPr lang="en-US" dirty="0" err="1" smtClean="0"/>
              <a:t>confiabilidad</a:t>
            </a:r>
            <a:endParaRPr lang="en-US" dirty="0" smtClean="0"/>
          </a:p>
          <a:p>
            <a:r>
              <a:rPr lang="en-US" dirty="0" smtClean="0"/>
              <a:t>–   </a:t>
            </a:r>
            <a:r>
              <a:rPr lang="en-US" dirty="0" err="1" smtClean="0"/>
              <a:t>Exposición</a:t>
            </a:r>
            <a:r>
              <a:rPr lang="en-US" dirty="0" smtClean="0"/>
              <a:t> a la </a:t>
            </a:r>
            <a:r>
              <a:rPr lang="en-US" dirty="0" err="1" smtClean="0"/>
              <a:t>intemperie</a:t>
            </a:r>
            <a:r>
              <a:rPr lang="en-US" dirty="0" smtClean="0"/>
              <a:t>, </a:t>
            </a:r>
            <a:r>
              <a:rPr lang="en-US" dirty="0" err="1" smtClean="0"/>
              <a:t>contacto</a:t>
            </a:r>
            <a:r>
              <a:rPr lang="en-US" dirty="0" smtClean="0"/>
              <a:t> con </a:t>
            </a:r>
            <a:r>
              <a:rPr lang="en-US" dirty="0" err="1" smtClean="0"/>
              <a:t>animales</a:t>
            </a:r>
            <a:r>
              <a:rPr lang="en-US" dirty="0" smtClean="0"/>
              <a:t>, etc. </a:t>
            </a:r>
          </a:p>
          <a:p>
            <a:r>
              <a:rPr lang="en-US" dirty="0" smtClean="0"/>
              <a:t>–   </a:t>
            </a:r>
            <a:r>
              <a:rPr lang="en-US" dirty="0" err="1" smtClean="0"/>
              <a:t>mantenimiento</a:t>
            </a:r>
            <a:r>
              <a:rPr lang="en-US" dirty="0" smtClean="0"/>
              <a:t> </a:t>
            </a:r>
            <a:r>
              <a:rPr lang="en-US" dirty="0" err="1" smtClean="0"/>
              <a:t>frecuente</a:t>
            </a:r>
            <a:endParaRPr lang="en-US" dirty="0" smtClean="0"/>
          </a:p>
          <a:p>
            <a:r>
              <a:rPr lang="en-US" dirty="0" smtClean="0"/>
              <a:t>Los </a:t>
            </a:r>
            <a:r>
              <a:rPr lang="en-US" dirty="0" err="1" smtClean="0"/>
              <a:t>ejemplos</a:t>
            </a:r>
            <a:r>
              <a:rPr lang="en-US" dirty="0" smtClean="0"/>
              <a:t> de un </a:t>
            </a:r>
            <a:r>
              <a:rPr lang="en-US" dirty="0" err="1" smtClean="0"/>
              <a:t>conjunto</a:t>
            </a:r>
            <a:r>
              <a:rPr lang="en-US" dirty="0" smtClean="0"/>
              <a:t> </a:t>
            </a:r>
            <a:r>
              <a:rPr lang="en-US" dirty="0" err="1" smtClean="0"/>
              <a:t>típico</a:t>
            </a:r>
            <a:r>
              <a:rPr lang="en-US" dirty="0" smtClean="0"/>
              <a:t> de </a:t>
            </a:r>
            <a:r>
              <a:rPr lang="en-US" dirty="0" err="1" smtClean="0"/>
              <a:t>barra</a:t>
            </a:r>
            <a:r>
              <a:rPr lang="en-US" dirty="0" smtClean="0"/>
              <a:t> de </a:t>
            </a:r>
            <a:r>
              <a:rPr lang="en-US" dirty="0" err="1" smtClean="0"/>
              <a:t>tensión</a:t>
            </a:r>
            <a:r>
              <a:rPr lang="en-US" dirty="0" smtClean="0"/>
              <a:t> y </a:t>
            </a:r>
            <a:r>
              <a:rPr lang="en-US" dirty="0" err="1" smtClean="0"/>
              <a:t>aislador</a:t>
            </a:r>
            <a:r>
              <a:rPr lang="en-US" dirty="0" smtClean="0"/>
              <a:t> se </a:t>
            </a:r>
            <a:r>
              <a:rPr lang="en-US" dirty="0" err="1" smtClean="0"/>
              <a:t>muestran</a:t>
            </a:r>
            <a:r>
              <a:rPr lang="en-US" dirty="0" smtClean="0"/>
              <a:t> </a:t>
            </a:r>
            <a:r>
              <a:rPr lang="en-US" dirty="0" err="1" smtClean="0"/>
              <a:t>en</a:t>
            </a:r>
            <a:r>
              <a:rPr lang="en-US" dirty="0" smtClean="0"/>
              <a:t> las </a:t>
            </a:r>
            <a:r>
              <a:rPr lang="en-US" dirty="0" err="1" smtClean="0"/>
              <a:t>figuras</a:t>
            </a:r>
            <a:r>
              <a:rPr lang="en-US" dirty="0" smtClean="0"/>
              <a:t> 14 y 15, </a:t>
            </a:r>
            <a:r>
              <a:rPr lang="en-US" dirty="0" err="1" smtClean="0"/>
              <a:t>respectivamente</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19</a:t>
            </a:fld>
            <a:endParaRPr lang="en-US"/>
          </a:p>
        </p:txBody>
      </p:sp>
    </p:spTree>
    <p:extLst>
      <p:ext uri="{BB962C8B-B14F-4D97-AF65-F5344CB8AC3E}">
        <p14:creationId xmlns:p14="http://schemas.microsoft.com/office/powerpoint/2010/main" val="96080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1" dirty="0" smtClean="0">
                <a:solidFill>
                  <a:srgbClr val="0070C0"/>
                </a:solidFill>
              </a:rPr>
              <a:t>3. </a:t>
            </a:r>
            <a:r>
              <a:rPr lang="en-US" b="1" dirty="0" err="1" smtClean="0">
                <a:solidFill>
                  <a:srgbClr val="0070C0"/>
                </a:solidFill>
              </a:rPr>
              <a:t>Bús</a:t>
            </a:r>
            <a:r>
              <a:rPr lang="en-US" b="1" dirty="0" smtClean="0">
                <a:solidFill>
                  <a:srgbClr val="0070C0"/>
                </a:solidFill>
              </a:rPr>
              <a:t> con </a:t>
            </a:r>
            <a:r>
              <a:rPr lang="en-US" b="1" dirty="0" err="1" smtClean="0">
                <a:solidFill>
                  <a:srgbClr val="0070C0"/>
                </a:solidFill>
              </a:rPr>
              <a:t>aislamiento</a:t>
            </a:r>
            <a:r>
              <a:rPr lang="en-US" b="1" dirty="0" smtClean="0">
                <a:solidFill>
                  <a:srgbClr val="0070C0"/>
                </a:solidFill>
              </a:rPr>
              <a:t> de gas (GIB):</a:t>
            </a:r>
          </a:p>
          <a:p>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buFont typeface="Wingdings" panose="05000000000000000000" pitchFamily="2" charset="2"/>
              <a:buChar char="ü"/>
            </a:pPr>
            <a:r>
              <a:rPr lang="en-US" dirty="0" smtClean="0"/>
              <a:t>Conductor central de </a:t>
            </a:r>
            <a:r>
              <a:rPr lang="en-US" dirty="0" err="1" smtClean="0"/>
              <a:t>cobre</a:t>
            </a:r>
            <a:r>
              <a:rPr lang="en-US" dirty="0" smtClean="0"/>
              <a:t> o </a:t>
            </a:r>
            <a:r>
              <a:rPr lang="en-US" dirty="0" err="1" smtClean="0"/>
              <a:t>aluminio</a:t>
            </a:r>
            <a:r>
              <a:rPr lang="en-US" dirty="0" smtClean="0"/>
              <a:t> </a:t>
            </a:r>
          </a:p>
          <a:p>
            <a:pPr marL="742950" lvl="1" indent="-285750">
              <a:buFont typeface="Wingdings" panose="05000000000000000000" pitchFamily="2" charset="2"/>
              <a:buChar char="ü"/>
            </a:pPr>
            <a:r>
              <a:rPr lang="en-US" dirty="0" err="1" smtClean="0"/>
              <a:t>Aisladores</a:t>
            </a:r>
            <a:r>
              <a:rPr lang="en-US" dirty="0" smtClean="0"/>
              <a:t> de </a:t>
            </a:r>
            <a:r>
              <a:rPr lang="en-US" dirty="0" err="1" smtClean="0"/>
              <a:t>apoyo</a:t>
            </a:r>
            <a:endParaRPr lang="en-US" dirty="0" smtClean="0"/>
          </a:p>
          <a:p>
            <a:pPr marL="742950" lvl="1" indent="-285750">
              <a:buFont typeface="Wingdings" panose="05000000000000000000" pitchFamily="2" charset="2"/>
              <a:buChar char="ü"/>
            </a:pPr>
            <a:r>
              <a:rPr lang="en-US" dirty="0" smtClean="0"/>
              <a:t>Gas </a:t>
            </a:r>
            <a:r>
              <a:rPr lang="en-US" dirty="0" err="1" smtClean="0"/>
              <a:t>aislante</a:t>
            </a:r>
            <a:r>
              <a:rPr lang="en-US" dirty="0" smtClean="0"/>
              <a:t> (SF6, </a:t>
            </a:r>
            <a:r>
              <a:rPr lang="en-US" dirty="0" err="1" smtClean="0"/>
              <a:t>aire</a:t>
            </a:r>
            <a:r>
              <a:rPr lang="en-US" dirty="0" smtClean="0"/>
              <a:t>) </a:t>
            </a:r>
          </a:p>
          <a:p>
            <a:pPr marL="742950" lvl="1" indent="-285750">
              <a:buFont typeface="Wingdings" panose="05000000000000000000" pitchFamily="2" charset="2"/>
              <a:buChar char="ü"/>
            </a:pPr>
            <a:r>
              <a:rPr lang="en-US" dirty="0" err="1" smtClean="0"/>
              <a:t>Caja</a:t>
            </a:r>
            <a:r>
              <a:rPr lang="en-US" dirty="0" smtClean="0"/>
              <a:t> </a:t>
            </a:r>
            <a:r>
              <a:rPr lang="en-US" dirty="0" err="1" smtClean="0"/>
              <a:t>metálica</a:t>
            </a:r>
            <a:endParaRPr lang="en-US" dirty="0" smtClean="0"/>
          </a:p>
          <a:p>
            <a:pPr marL="742950" lvl="1" indent="-285750">
              <a:buFont typeface="Wingdings" panose="05000000000000000000" pitchFamily="2" charset="2"/>
              <a:buChar char="ü"/>
            </a:pPr>
            <a:r>
              <a:rPr lang="en-US" dirty="0" smtClean="0"/>
              <a:t>Bushings</a:t>
            </a:r>
          </a:p>
          <a:p>
            <a:pPr marL="742950" lvl="1" indent="-285750">
              <a:buFont typeface="Wingdings" panose="05000000000000000000" pitchFamily="2" charset="2"/>
              <a:buChar char="ü"/>
            </a:pPr>
            <a:r>
              <a:rPr lang="en-US" dirty="0" smtClean="0"/>
              <a:t> </a:t>
            </a:r>
            <a:r>
              <a:rPr lang="en-US" dirty="0" err="1" smtClean="0"/>
              <a:t>Estructuras</a:t>
            </a:r>
            <a:r>
              <a:rPr lang="en-US" dirty="0" smtClean="0"/>
              <a:t> de </a:t>
            </a:r>
            <a:r>
              <a:rPr lang="en-US" dirty="0" err="1" smtClean="0"/>
              <a:t>soporte</a:t>
            </a:r>
            <a:r>
              <a:rPr lang="en-US" dirty="0" smtClean="0"/>
              <a:t> </a:t>
            </a:r>
            <a:r>
              <a:rPr lang="en-US" dirty="0" err="1" smtClean="0"/>
              <a:t>externas</a:t>
            </a:r>
            <a:endParaRPr lang="en-US" dirty="0" smtClean="0"/>
          </a:p>
          <a:p>
            <a:r>
              <a:rPr lang="en-US" dirty="0" smtClean="0"/>
              <a:t>•    </a:t>
            </a:r>
            <a:r>
              <a:rPr lang="en-US" dirty="0" err="1" smtClean="0"/>
              <a:t>V</a:t>
            </a:r>
            <a:r>
              <a:rPr lang="en-US" b="1" dirty="0" err="1" smtClean="0"/>
              <a:t>entajas</a:t>
            </a:r>
            <a:r>
              <a:rPr lang="en-US" dirty="0" smtClean="0"/>
              <a:t>:</a:t>
            </a:r>
          </a:p>
          <a:p>
            <a:pPr marL="742950" lvl="1" indent="-285750">
              <a:buFont typeface="Wingdings" panose="05000000000000000000" pitchFamily="2" charset="2"/>
              <a:buChar char="ü"/>
            </a:pPr>
            <a:r>
              <a:rPr lang="en-US" dirty="0" smtClean="0"/>
              <a:t>Mayor </a:t>
            </a:r>
            <a:r>
              <a:rPr lang="en-US" dirty="0" err="1" smtClean="0"/>
              <a:t>confiabilidad</a:t>
            </a:r>
            <a:endParaRPr lang="en-US" dirty="0" smtClean="0"/>
          </a:p>
          <a:p>
            <a:pPr marL="742950" lvl="1" indent="-285750">
              <a:buFont typeface="Wingdings" panose="05000000000000000000" pitchFamily="2" charset="2"/>
              <a:buChar char="ü"/>
            </a:pPr>
            <a:r>
              <a:rPr lang="en-US" dirty="0" err="1" smtClean="0"/>
              <a:t>Protección</a:t>
            </a:r>
            <a:r>
              <a:rPr lang="en-US" dirty="0" smtClean="0"/>
              <a:t> contra la </a:t>
            </a:r>
            <a:r>
              <a:rPr lang="en-US" dirty="0" err="1" smtClean="0"/>
              <a:t>intemperie</a:t>
            </a:r>
            <a:r>
              <a:rPr lang="en-US" dirty="0" smtClean="0"/>
              <a:t>, el </a:t>
            </a:r>
            <a:r>
              <a:rPr lang="en-US" dirty="0" err="1" smtClean="0"/>
              <a:t>contacto</a:t>
            </a:r>
            <a:r>
              <a:rPr lang="en-US" dirty="0" smtClean="0"/>
              <a:t> con </a:t>
            </a:r>
            <a:r>
              <a:rPr lang="en-US" dirty="0" err="1" smtClean="0"/>
              <a:t>animales</a:t>
            </a:r>
            <a:r>
              <a:rPr lang="en-US" dirty="0" smtClean="0"/>
              <a:t>, etc. </a:t>
            </a:r>
          </a:p>
          <a:p>
            <a:pPr marL="742950" lvl="1" indent="-285750">
              <a:buFont typeface="Wingdings" panose="05000000000000000000" pitchFamily="2" charset="2"/>
              <a:buChar char="ü"/>
            </a:pPr>
            <a:r>
              <a:rPr lang="en-US" dirty="0" err="1" smtClean="0"/>
              <a:t>Necesidad</a:t>
            </a:r>
            <a:r>
              <a:rPr lang="en-US" dirty="0" smtClean="0"/>
              <a:t> de un </a:t>
            </a:r>
            <a:r>
              <a:rPr lang="en-US" dirty="0" err="1" smtClean="0"/>
              <a:t>terreno</a:t>
            </a:r>
            <a:r>
              <a:rPr lang="en-US" dirty="0" smtClean="0"/>
              <a:t> </a:t>
            </a:r>
            <a:r>
              <a:rPr lang="en-US" dirty="0" err="1" smtClean="0"/>
              <a:t>pequeño</a:t>
            </a:r>
            <a:endParaRPr lang="en-US" dirty="0" smtClean="0"/>
          </a:p>
          <a:p>
            <a:pPr marL="742950" lvl="1" indent="-285750">
              <a:buFont typeface="Wingdings" panose="05000000000000000000" pitchFamily="2" charset="2"/>
              <a:buChar char="ü"/>
            </a:pPr>
            <a:r>
              <a:rPr lang="en-US" dirty="0" err="1" smtClean="0"/>
              <a:t>Bajo</a:t>
            </a:r>
            <a:r>
              <a:rPr lang="en-US" dirty="0" smtClean="0"/>
              <a:t> </a:t>
            </a:r>
            <a:r>
              <a:rPr lang="en-US" dirty="0" err="1" smtClean="0"/>
              <a:t>mantenimiento</a:t>
            </a:r>
            <a:r>
              <a:rPr lang="en-US" dirty="0" smtClean="0"/>
              <a:t> (</a:t>
            </a:r>
            <a:r>
              <a:rPr lang="en-US" dirty="0" err="1" smtClean="0"/>
              <a:t>especialmente</a:t>
            </a:r>
            <a:r>
              <a:rPr lang="en-US" dirty="0" smtClean="0"/>
              <a:t> para bus SF6)</a:t>
            </a:r>
          </a:p>
          <a:p>
            <a:r>
              <a:rPr lang="en-US" dirty="0" smtClean="0"/>
              <a:t>•    </a:t>
            </a:r>
            <a:r>
              <a:rPr lang="en-US" b="1" dirty="0" err="1" smtClean="0"/>
              <a:t>Desventajas</a:t>
            </a:r>
            <a:r>
              <a:rPr lang="en-US" dirty="0" smtClean="0"/>
              <a:t>: </a:t>
            </a:r>
          </a:p>
          <a:p>
            <a:pPr marL="742950" lvl="1" indent="-285750">
              <a:buFont typeface="Wingdings" panose="05000000000000000000" pitchFamily="2" charset="2"/>
              <a:buChar char="ü"/>
            </a:pPr>
            <a:r>
              <a:rPr lang="en-US" dirty="0" smtClean="0"/>
              <a:t>Alto </a:t>
            </a:r>
            <a:r>
              <a:rPr lang="en-US" dirty="0" err="1" smtClean="0"/>
              <a:t>costo</a:t>
            </a:r>
            <a:endParaRPr lang="en-US" dirty="0" smtClean="0"/>
          </a:p>
          <a:p>
            <a:pPr marL="742950" lvl="1" indent="-285750">
              <a:buFont typeface="Wingdings" panose="05000000000000000000" pitchFamily="2" charset="2"/>
              <a:buChar char="ü"/>
            </a:pPr>
            <a:r>
              <a:rPr lang="en-US" dirty="0" err="1" smtClean="0"/>
              <a:t>Incapacidad</a:t>
            </a:r>
            <a:r>
              <a:rPr lang="en-US" dirty="0" smtClean="0"/>
              <a:t> para </a:t>
            </a:r>
            <a:r>
              <a:rPr lang="en-US" dirty="0" err="1" smtClean="0"/>
              <a:t>detectar</a:t>
            </a:r>
            <a:r>
              <a:rPr lang="en-US" dirty="0" smtClean="0"/>
              <a:t> </a:t>
            </a:r>
            <a:r>
              <a:rPr lang="en-US" dirty="0" err="1" smtClean="0"/>
              <a:t>una</a:t>
            </a:r>
            <a:r>
              <a:rPr lang="en-US" dirty="0" smtClean="0"/>
              <a:t> </a:t>
            </a:r>
            <a:r>
              <a:rPr lang="en-US" dirty="0" err="1" smtClean="0"/>
              <a:t>fuga</a:t>
            </a:r>
            <a:r>
              <a:rPr lang="en-US" dirty="0" smtClean="0"/>
              <a:t> de gas (bus SF6) </a:t>
            </a:r>
          </a:p>
          <a:p>
            <a:pPr marL="742950" lvl="1" indent="-285750">
              <a:buFont typeface="Wingdings" panose="05000000000000000000" pitchFamily="2" charset="2"/>
              <a:buChar char="ü"/>
            </a:pPr>
            <a:r>
              <a:rPr lang="en-US" dirty="0" err="1" smtClean="0"/>
              <a:t>Solución</a:t>
            </a:r>
            <a:r>
              <a:rPr lang="en-US" dirty="0" smtClean="0"/>
              <a:t> de </a:t>
            </a:r>
            <a:r>
              <a:rPr lang="en-US" dirty="0" err="1" smtClean="0"/>
              <a:t>problemas</a:t>
            </a:r>
            <a:r>
              <a:rPr lang="en-US" dirty="0" smtClean="0"/>
              <a:t> </a:t>
            </a:r>
            <a:r>
              <a:rPr lang="en-US" dirty="0" err="1" smtClean="0"/>
              <a:t>difíciles</a:t>
            </a:r>
            <a:endParaRPr lang="en-US" dirty="0" smtClean="0"/>
          </a:p>
          <a:p>
            <a:pPr marL="742950" lvl="1" indent="-285750">
              <a:buFont typeface="Wingdings" panose="05000000000000000000" pitchFamily="2" charset="2"/>
              <a:buChar char="ü"/>
            </a:pPr>
            <a:r>
              <a:rPr lang="en-US" dirty="0" smtClean="0"/>
              <a:t>Largo </a:t>
            </a:r>
            <a:r>
              <a:rPr lang="en-US" dirty="0" err="1" smtClean="0"/>
              <a:t>tiempo</a:t>
            </a:r>
            <a:r>
              <a:rPr lang="en-US" dirty="0" smtClean="0"/>
              <a:t> de </a:t>
            </a:r>
            <a:r>
              <a:rPr lang="en-US" dirty="0" err="1" smtClean="0"/>
              <a:t>reparación</a:t>
            </a:r>
            <a:endParaRPr lang="en-US" dirty="0" smtClean="0"/>
          </a:p>
          <a:p>
            <a:endParaRPr lang="en-US" dirty="0" smtClean="0"/>
          </a:p>
          <a:p>
            <a:r>
              <a:rPr lang="en-US" dirty="0" err="1" smtClean="0"/>
              <a:t>En</a:t>
            </a:r>
            <a:r>
              <a:rPr lang="en-US" dirty="0" smtClean="0"/>
              <a:t> la Fig. 16 se </a:t>
            </a:r>
            <a:r>
              <a:rPr lang="en-US" dirty="0" err="1" smtClean="0"/>
              <a:t>muestra</a:t>
            </a:r>
            <a:r>
              <a:rPr lang="en-US" dirty="0" smtClean="0"/>
              <a:t> un </a:t>
            </a:r>
            <a:r>
              <a:rPr lang="en-US" dirty="0" err="1" smtClean="0"/>
              <a:t>ejemplo</a:t>
            </a:r>
            <a:r>
              <a:rPr lang="en-US" dirty="0" smtClean="0"/>
              <a:t> de </a:t>
            </a:r>
            <a:r>
              <a:rPr lang="en-US" dirty="0" err="1" smtClean="0"/>
              <a:t>terminación</a:t>
            </a:r>
            <a:r>
              <a:rPr lang="en-US" dirty="0" smtClean="0"/>
              <a:t> GIB de 230 kV.</a:t>
            </a:r>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20</a:t>
            </a:fld>
            <a:endParaRPr lang="en-US"/>
          </a:p>
        </p:txBody>
      </p:sp>
    </p:spTree>
    <p:extLst>
      <p:ext uri="{BB962C8B-B14F-4D97-AF65-F5344CB8AC3E}">
        <p14:creationId xmlns:p14="http://schemas.microsoft.com/office/powerpoint/2010/main" val="1250207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1" dirty="0" smtClean="0">
                <a:solidFill>
                  <a:srgbClr val="0070C0"/>
                </a:solidFill>
              </a:rPr>
              <a:t>4. Bus de Cable:</a:t>
            </a:r>
          </a:p>
          <a:p>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buFont typeface="Wingdings" panose="05000000000000000000" pitchFamily="2" charset="2"/>
              <a:buChar char="ü"/>
            </a:pPr>
            <a:r>
              <a:rPr lang="en-US" dirty="0" smtClean="0"/>
              <a:t>Cable (</a:t>
            </a:r>
            <a:r>
              <a:rPr lang="en-US" dirty="0" err="1" smtClean="0"/>
              <a:t>dieléctrico</a:t>
            </a:r>
            <a:r>
              <a:rPr lang="en-US" dirty="0" smtClean="0"/>
              <a:t> </a:t>
            </a:r>
            <a:r>
              <a:rPr lang="en-US" dirty="0" err="1" smtClean="0"/>
              <a:t>sólido</a:t>
            </a:r>
            <a:r>
              <a:rPr lang="en-US" dirty="0" smtClean="0"/>
              <a:t>)</a:t>
            </a:r>
          </a:p>
          <a:p>
            <a:pPr marL="742950" lvl="1" indent="-285750">
              <a:buFont typeface="Wingdings" panose="05000000000000000000" pitchFamily="2" charset="2"/>
              <a:buChar char="ü"/>
            </a:pPr>
            <a:r>
              <a:rPr lang="en-US" dirty="0" err="1" smtClean="0"/>
              <a:t>Empalmes</a:t>
            </a:r>
            <a:endParaRPr lang="en-US" dirty="0" smtClean="0"/>
          </a:p>
          <a:p>
            <a:pPr marL="742950" lvl="1" indent="-285750">
              <a:buFont typeface="Wingdings" panose="05000000000000000000" pitchFamily="2" charset="2"/>
              <a:buChar char="ü"/>
            </a:pPr>
            <a:r>
              <a:rPr lang="en-US" dirty="0" err="1" smtClean="0"/>
              <a:t>Conductos</a:t>
            </a:r>
            <a:r>
              <a:rPr lang="en-US" dirty="0" smtClean="0"/>
              <a:t> o </a:t>
            </a:r>
            <a:r>
              <a:rPr lang="en-US" dirty="0" err="1" smtClean="0"/>
              <a:t>bandejas</a:t>
            </a:r>
            <a:r>
              <a:rPr lang="en-US" dirty="0" smtClean="0"/>
              <a:t> para </a:t>
            </a:r>
            <a:r>
              <a:rPr lang="en-US" dirty="0" err="1" smtClean="0"/>
              <a:t>instalación</a:t>
            </a:r>
            <a:endParaRPr lang="en-US" dirty="0" smtClean="0"/>
          </a:p>
          <a:p>
            <a:pPr marL="742950" lvl="1" indent="-285750">
              <a:buFont typeface="Wingdings" panose="05000000000000000000" pitchFamily="2" charset="2"/>
              <a:buChar char="ü"/>
            </a:pPr>
            <a:r>
              <a:rPr lang="en-US" dirty="0" err="1" smtClean="0"/>
              <a:t>Estructuras</a:t>
            </a:r>
            <a:r>
              <a:rPr lang="en-US" dirty="0" smtClean="0"/>
              <a:t> de </a:t>
            </a:r>
            <a:r>
              <a:rPr lang="en-US" dirty="0" err="1" smtClean="0"/>
              <a:t>soporte</a:t>
            </a:r>
            <a:endParaRPr lang="en-US" dirty="0" smtClean="0"/>
          </a:p>
          <a:p>
            <a:r>
              <a:rPr lang="es-ES" b="1" dirty="0" smtClean="0"/>
              <a:t>•    Ventajas:</a:t>
            </a:r>
          </a:p>
          <a:p>
            <a:pPr marL="742950" lvl="1" indent="-285750">
              <a:buFont typeface="Wingdings" panose="05000000000000000000" pitchFamily="2" charset="2"/>
              <a:buChar char="ü"/>
            </a:pPr>
            <a:r>
              <a:rPr lang="es-ES" dirty="0" smtClean="0"/>
              <a:t>Mayor confiabilidad</a:t>
            </a:r>
          </a:p>
          <a:p>
            <a:pPr marL="742950" lvl="1" indent="-285750">
              <a:buFont typeface="Wingdings" panose="05000000000000000000" pitchFamily="2" charset="2"/>
              <a:buChar char="ü"/>
            </a:pPr>
            <a:r>
              <a:rPr lang="es-ES" dirty="0" smtClean="0"/>
              <a:t>Protección contra la intemperie, el contacto con animales, etc. </a:t>
            </a:r>
          </a:p>
          <a:p>
            <a:pPr marL="742950" lvl="1" indent="-285750">
              <a:buFont typeface="Wingdings" panose="05000000000000000000" pitchFamily="2" charset="2"/>
              <a:buChar char="ü"/>
            </a:pPr>
            <a:r>
              <a:rPr lang="es-ES" dirty="0" smtClean="0"/>
              <a:t>Necesidad de un terreno pequeño</a:t>
            </a:r>
          </a:p>
          <a:p>
            <a:pPr marL="742950" lvl="1" indent="-285750">
              <a:buFont typeface="Wingdings" panose="05000000000000000000" pitchFamily="2" charset="2"/>
              <a:buChar char="ü"/>
            </a:pPr>
            <a:r>
              <a:rPr lang="es-ES" dirty="0" smtClean="0"/>
              <a:t>Bajo mantenimiento</a:t>
            </a:r>
          </a:p>
          <a:p>
            <a:r>
              <a:rPr lang="es-ES" b="1" dirty="0" smtClean="0"/>
              <a:t>•    Desventajas: </a:t>
            </a:r>
          </a:p>
          <a:p>
            <a:pPr marL="742950" lvl="1" indent="-285750">
              <a:buFont typeface="Wingdings" panose="05000000000000000000" pitchFamily="2" charset="2"/>
              <a:buChar char="ü"/>
            </a:pPr>
            <a:r>
              <a:rPr lang="es-ES" dirty="0" smtClean="0"/>
              <a:t>Alto costo</a:t>
            </a:r>
          </a:p>
          <a:p>
            <a:pPr marL="742950" lvl="1" indent="-285750">
              <a:buFont typeface="Wingdings" panose="05000000000000000000" pitchFamily="2" charset="2"/>
              <a:buChar char="ü"/>
            </a:pPr>
            <a:r>
              <a:rPr lang="es-ES" dirty="0" smtClean="0"/>
              <a:t>Solución de problemas difíciles</a:t>
            </a:r>
          </a:p>
          <a:p>
            <a:pPr marL="742950" lvl="1" indent="-285750">
              <a:buFont typeface="Wingdings" panose="05000000000000000000" pitchFamily="2" charset="2"/>
              <a:buChar char="ü"/>
            </a:pPr>
            <a:r>
              <a:rPr lang="es-ES" dirty="0" smtClean="0"/>
              <a:t>Largo tiempo de reparación</a:t>
            </a:r>
          </a:p>
          <a:p>
            <a:r>
              <a:rPr lang="es-ES" dirty="0" smtClean="0"/>
              <a:t>El terminal de bus de cable típico se muestra en la Fig. 17.</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21</a:t>
            </a:fld>
            <a:endParaRPr lang="en-US"/>
          </a:p>
        </p:txBody>
      </p:sp>
    </p:spTree>
    <p:extLst>
      <p:ext uri="{BB962C8B-B14F-4D97-AF65-F5344CB8AC3E}">
        <p14:creationId xmlns:p14="http://schemas.microsoft.com/office/powerpoint/2010/main" val="3062485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Transformadores</a:t>
            </a:r>
            <a:r>
              <a:rPr lang="en-US" b="1" dirty="0" smtClean="0"/>
              <a:t> de </a:t>
            </a:r>
            <a:r>
              <a:rPr lang="en-US" b="1" dirty="0" err="1" smtClean="0"/>
              <a:t>instrumentos</a:t>
            </a:r>
            <a:endParaRPr lang="en-US" b="1" dirty="0" smtClean="0"/>
          </a:p>
          <a:p>
            <a:pPr algn="just"/>
            <a:endParaRPr lang="en-US" dirty="0" smtClean="0"/>
          </a:p>
          <a:p>
            <a:pPr algn="just"/>
            <a:r>
              <a:rPr lang="en-US" dirty="0" smtClean="0"/>
              <a:t>Para </a:t>
            </a:r>
            <a:r>
              <a:rPr lang="en-US" dirty="0" err="1" smtClean="0"/>
              <a:t>operar</a:t>
            </a:r>
            <a:r>
              <a:rPr lang="en-US" dirty="0" smtClean="0"/>
              <a:t> </a:t>
            </a:r>
            <a:r>
              <a:rPr lang="en-US" dirty="0" err="1" smtClean="0"/>
              <a:t>adecuadamente</a:t>
            </a:r>
            <a:r>
              <a:rPr lang="en-US" dirty="0" smtClean="0"/>
              <a:t> un </a:t>
            </a:r>
            <a:r>
              <a:rPr lang="en-US" dirty="0" err="1" smtClean="0"/>
              <a:t>sistema</a:t>
            </a:r>
            <a:r>
              <a:rPr lang="en-US" dirty="0" smtClean="0"/>
              <a:t> de </a:t>
            </a:r>
            <a:r>
              <a:rPr lang="en-US" dirty="0" err="1" smtClean="0"/>
              <a:t>potencia</a:t>
            </a:r>
            <a:r>
              <a:rPr lang="en-US" dirty="0" smtClean="0"/>
              <a:t>, </a:t>
            </a:r>
            <a:r>
              <a:rPr lang="en-US" dirty="0" err="1" smtClean="0"/>
              <a:t>es</a:t>
            </a:r>
            <a:r>
              <a:rPr lang="en-US" dirty="0" smtClean="0"/>
              <a:t> </a:t>
            </a:r>
            <a:r>
              <a:rPr lang="en-US" dirty="0" err="1" smtClean="0"/>
              <a:t>muy</a:t>
            </a:r>
            <a:r>
              <a:rPr lang="en-US" dirty="0" smtClean="0"/>
              <a:t> </a:t>
            </a:r>
            <a:r>
              <a:rPr lang="en-US" dirty="0" err="1" smtClean="0"/>
              <a:t>importante</a:t>
            </a:r>
            <a:r>
              <a:rPr lang="en-US" dirty="0" smtClean="0"/>
              <a:t> </a:t>
            </a:r>
            <a:r>
              <a:rPr lang="en-US" dirty="0" err="1" smtClean="0"/>
              <a:t>medir</a:t>
            </a:r>
            <a:r>
              <a:rPr lang="en-US" dirty="0" smtClean="0"/>
              <a:t> </a:t>
            </a:r>
            <a:r>
              <a:rPr lang="en-US" dirty="0" err="1" smtClean="0"/>
              <a:t>sus</a:t>
            </a:r>
            <a:r>
              <a:rPr lang="en-US" dirty="0" smtClean="0"/>
              <a:t> </a:t>
            </a:r>
            <a:r>
              <a:rPr lang="en-US" dirty="0" err="1" smtClean="0"/>
              <a:t>principales</a:t>
            </a:r>
            <a:r>
              <a:rPr lang="en-US" dirty="0" smtClean="0"/>
              <a:t> </a:t>
            </a:r>
            <a:r>
              <a:rPr lang="en-US" dirty="0" err="1" smtClean="0"/>
              <a:t>parámetros</a:t>
            </a:r>
            <a:r>
              <a:rPr lang="en-US" dirty="0" smtClean="0"/>
              <a:t> </a:t>
            </a:r>
            <a:r>
              <a:rPr lang="en-US" dirty="0" err="1" smtClean="0"/>
              <a:t>eléctricos</a:t>
            </a:r>
            <a:r>
              <a:rPr lang="en-US" dirty="0" smtClean="0"/>
              <a:t> (</a:t>
            </a:r>
            <a:r>
              <a:rPr lang="en-US" dirty="0" err="1" smtClean="0"/>
              <a:t>voltaje</a:t>
            </a:r>
            <a:r>
              <a:rPr lang="en-US" dirty="0" smtClean="0"/>
              <a:t>, </a:t>
            </a:r>
            <a:r>
              <a:rPr lang="en-US" dirty="0" err="1" smtClean="0"/>
              <a:t>corriente</a:t>
            </a:r>
            <a:r>
              <a:rPr lang="en-US" dirty="0" smtClean="0"/>
              <a:t>, </a:t>
            </a:r>
            <a:r>
              <a:rPr lang="en-US" dirty="0" err="1" smtClean="0"/>
              <a:t>potencia</a:t>
            </a:r>
            <a:r>
              <a:rPr lang="en-US" dirty="0" smtClean="0"/>
              <a:t>, etc.) lo </a:t>
            </a:r>
            <a:r>
              <a:rPr lang="en-US" dirty="0" err="1" smtClean="0"/>
              <a:t>cual</a:t>
            </a:r>
            <a:r>
              <a:rPr lang="en-US" dirty="0" smtClean="0"/>
              <a:t> se </a:t>
            </a:r>
            <a:r>
              <a:rPr lang="en-US" dirty="0" err="1" smtClean="0"/>
              <a:t>hace</a:t>
            </a:r>
            <a:r>
              <a:rPr lang="en-US" dirty="0" smtClean="0"/>
              <a:t> </a:t>
            </a:r>
            <a:r>
              <a:rPr lang="en-US" dirty="0" err="1" smtClean="0"/>
              <a:t>mediante</a:t>
            </a:r>
            <a:r>
              <a:rPr lang="en-US" dirty="0" smtClean="0"/>
              <a:t> el </a:t>
            </a:r>
            <a:r>
              <a:rPr lang="en-US" dirty="0" err="1" smtClean="0"/>
              <a:t>uso</a:t>
            </a:r>
            <a:r>
              <a:rPr lang="en-US" dirty="0" smtClean="0"/>
              <a:t> de </a:t>
            </a:r>
            <a:r>
              <a:rPr lang="en-US" dirty="0" err="1" smtClean="0"/>
              <a:t>voltímetros</a:t>
            </a:r>
            <a:r>
              <a:rPr lang="en-US" dirty="0" smtClean="0"/>
              <a:t>, </a:t>
            </a:r>
            <a:r>
              <a:rPr lang="en-US" dirty="0" err="1" smtClean="0"/>
              <a:t>amperímetros</a:t>
            </a:r>
            <a:r>
              <a:rPr lang="en-US" dirty="0" smtClean="0"/>
              <a:t>, </a:t>
            </a:r>
            <a:r>
              <a:rPr lang="en-US" dirty="0" err="1" smtClean="0"/>
              <a:t>vatímetros</a:t>
            </a:r>
            <a:r>
              <a:rPr lang="en-US" dirty="0" smtClean="0"/>
              <a:t>, etc. </a:t>
            </a:r>
            <a:r>
              <a:rPr lang="en-US" dirty="0" err="1" smtClean="0"/>
              <a:t>Todos</a:t>
            </a:r>
            <a:r>
              <a:rPr lang="en-US" dirty="0" smtClean="0"/>
              <a:t> </a:t>
            </a:r>
            <a:r>
              <a:rPr lang="en-US" dirty="0" err="1" smtClean="0"/>
              <a:t>estos</a:t>
            </a:r>
            <a:r>
              <a:rPr lang="en-US" dirty="0" smtClean="0"/>
              <a:t> </a:t>
            </a:r>
            <a:r>
              <a:rPr lang="en-US" dirty="0" err="1" smtClean="0"/>
              <a:t>instrumentos</a:t>
            </a:r>
            <a:r>
              <a:rPr lang="en-US" dirty="0" smtClean="0"/>
              <a:t> </a:t>
            </a:r>
            <a:r>
              <a:rPr lang="en-US" dirty="0" err="1" smtClean="0"/>
              <a:t>típicos</a:t>
            </a:r>
            <a:r>
              <a:rPr lang="en-US" dirty="0" smtClean="0"/>
              <a:t> </a:t>
            </a:r>
            <a:r>
              <a:rPr lang="en-US" dirty="0" err="1" smtClean="0"/>
              <a:t>están</a:t>
            </a:r>
            <a:r>
              <a:rPr lang="en-US" dirty="0" smtClean="0"/>
              <a:t> </a:t>
            </a:r>
            <a:r>
              <a:rPr lang="en-US" dirty="0" err="1" smtClean="0"/>
              <a:t>diseñados</a:t>
            </a:r>
            <a:r>
              <a:rPr lang="en-US" dirty="0" smtClean="0"/>
              <a:t> para </a:t>
            </a:r>
            <a:r>
              <a:rPr lang="en-US" dirty="0" err="1" smtClean="0"/>
              <a:t>corrientes</a:t>
            </a:r>
            <a:r>
              <a:rPr lang="en-US" dirty="0" smtClean="0"/>
              <a:t> </a:t>
            </a:r>
            <a:r>
              <a:rPr lang="en-US" dirty="0" err="1" smtClean="0"/>
              <a:t>muy</a:t>
            </a:r>
            <a:r>
              <a:rPr lang="en-US" dirty="0" smtClean="0"/>
              <a:t> </a:t>
            </a:r>
            <a:r>
              <a:rPr lang="en-US" dirty="0" err="1" smtClean="0"/>
              <a:t>bajas</a:t>
            </a:r>
            <a:r>
              <a:rPr lang="en-US" dirty="0" smtClean="0"/>
              <a:t> ( </a:t>
            </a:r>
            <a:r>
              <a:rPr lang="en-US" dirty="0" err="1" smtClean="0"/>
              <a:t>generalmente</a:t>
            </a:r>
            <a:r>
              <a:rPr lang="en-US" dirty="0" smtClean="0"/>
              <a:t> hasta 5 </a:t>
            </a:r>
            <a:r>
              <a:rPr lang="en-US" dirty="0" err="1" smtClean="0"/>
              <a:t>amperios</a:t>
            </a:r>
            <a:r>
              <a:rPr lang="en-US" dirty="0" smtClean="0"/>
              <a:t>) y </a:t>
            </a:r>
            <a:r>
              <a:rPr lang="en-US" dirty="0" err="1" smtClean="0"/>
              <a:t>voltajes</a:t>
            </a:r>
            <a:r>
              <a:rPr lang="en-US" dirty="0" smtClean="0"/>
              <a:t> (</a:t>
            </a:r>
            <a:r>
              <a:rPr lang="en-US" dirty="0" err="1" smtClean="0"/>
              <a:t>generalmente</a:t>
            </a:r>
            <a:r>
              <a:rPr lang="en-US" dirty="0" smtClean="0"/>
              <a:t> hasta </a:t>
            </a:r>
            <a:r>
              <a:rPr lang="en-US" dirty="0" err="1" smtClean="0"/>
              <a:t>varios</a:t>
            </a:r>
            <a:r>
              <a:rPr lang="en-US" dirty="0" smtClean="0"/>
              <a:t> </a:t>
            </a:r>
            <a:r>
              <a:rPr lang="en-US" dirty="0" err="1" smtClean="0"/>
              <a:t>cientos</a:t>
            </a:r>
            <a:r>
              <a:rPr lang="en-US" dirty="0" smtClean="0"/>
              <a:t> de </a:t>
            </a:r>
            <a:r>
              <a:rPr lang="en-US" dirty="0" err="1" smtClean="0"/>
              <a:t>voltios</a:t>
            </a:r>
            <a:r>
              <a:rPr lang="en-US" dirty="0" smtClean="0"/>
              <a:t>). Al </a:t>
            </a:r>
            <a:r>
              <a:rPr lang="en-US" dirty="0" err="1" smtClean="0"/>
              <a:t>mismo</a:t>
            </a:r>
            <a:r>
              <a:rPr lang="en-US" dirty="0" smtClean="0"/>
              <a:t> </a:t>
            </a:r>
            <a:r>
              <a:rPr lang="en-US" dirty="0" err="1" smtClean="0"/>
              <a:t>tiempo</a:t>
            </a:r>
            <a:r>
              <a:rPr lang="en-US" dirty="0" smtClean="0"/>
              <a:t>, las </a:t>
            </a:r>
            <a:r>
              <a:rPr lang="en-US" dirty="0" err="1" smtClean="0"/>
              <a:t>corrientes</a:t>
            </a:r>
            <a:r>
              <a:rPr lang="en-US" dirty="0" smtClean="0"/>
              <a:t> y </a:t>
            </a:r>
            <a:r>
              <a:rPr lang="en-US" dirty="0" err="1" smtClean="0"/>
              <a:t>voltajes</a:t>
            </a:r>
            <a:r>
              <a:rPr lang="en-US" dirty="0" smtClean="0"/>
              <a:t> </a:t>
            </a:r>
            <a:r>
              <a:rPr lang="en-US" dirty="0" err="1" smtClean="0"/>
              <a:t>reales</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se </a:t>
            </a:r>
            <a:r>
              <a:rPr lang="en-US" dirty="0" err="1" smtClean="0"/>
              <a:t>miden</a:t>
            </a:r>
            <a:r>
              <a:rPr lang="en-US" dirty="0" smtClean="0"/>
              <a:t> </a:t>
            </a:r>
            <a:r>
              <a:rPr lang="en-US" dirty="0" err="1" smtClean="0"/>
              <a:t>en</a:t>
            </a:r>
            <a:r>
              <a:rPr lang="en-US" dirty="0" smtClean="0"/>
              <a:t> miles de </a:t>
            </a:r>
            <a:r>
              <a:rPr lang="en-US" dirty="0" err="1" smtClean="0"/>
              <a:t>amperios</a:t>
            </a:r>
            <a:r>
              <a:rPr lang="en-US" dirty="0" smtClean="0"/>
              <a:t> y </a:t>
            </a:r>
            <a:r>
              <a:rPr lang="en-US" dirty="0" err="1" smtClean="0"/>
              <a:t>voltios</a:t>
            </a:r>
            <a:r>
              <a:rPr lang="en-US" dirty="0" smtClean="0"/>
              <a:t>, </a:t>
            </a:r>
            <a:r>
              <a:rPr lang="en-US" dirty="0" err="1" smtClean="0"/>
              <a:t>respectivamente</a:t>
            </a:r>
            <a:r>
              <a:rPr lang="en-US" dirty="0" smtClean="0"/>
              <a:t>. </a:t>
            </a:r>
            <a:r>
              <a:rPr lang="en-US" dirty="0" err="1" smtClean="0"/>
              <a:t>Obviamente</a:t>
            </a:r>
            <a:r>
              <a:rPr lang="en-US" dirty="0" smtClean="0"/>
              <a:t>, </a:t>
            </a:r>
            <a:r>
              <a:rPr lang="en-US" dirty="0" err="1" smtClean="0"/>
              <a:t>estos</a:t>
            </a:r>
            <a:r>
              <a:rPr lang="en-US" dirty="0" smtClean="0"/>
              <a:t> </a:t>
            </a:r>
            <a:r>
              <a:rPr lang="en-US" dirty="0" err="1" smtClean="0"/>
              <a:t>valores</a:t>
            </a:r>
            <a:r>
              <a:rPr lang="en-US" dirty="0" smtClean="0"/>
              <a:t> </a:t>
            </a:r>
            <a:r>
              <a:rPr lang="en-US" dirty="0" err="1" smtClean="0"/>
              <a:t>deben</a:t>
            </a:r>
            <a:r>
              <a:rPr lang="en-US" dirty="0" smtClean="0"/>
              <a:t> </a:t>
            </a:r>
            <a:r>
              <a:rPr lang="en-US" dirty="0" err="1" smtClean="0"/>
              <a:t>reducirse</a:t>
            </a:r>
            <a:r>
              <a:rPr lang="en-US" dirty="0" smtClean="0"/>
              <a:t> para </a:t>
            </a:r>
            <a:r>
              <a:rPr lang="en-US" dirty="0" err="1" smtClean="0"/>
              <a:t>hacerlos</a:t>
            </a:r>
            <a:r>
              <a:rPr lang="en-US" dirty="0" smtClean="0"/>
              <a:t> compatibles con </a:t>
            </a:r>
            <a:r>
              <a:rPr lang="en-US" dirty="0" err="1" smtClean="0"/>
              <a:t>los</a:t>
            </a:r>
            <a:r>
              <a:rPr lang="en-US" dirty="0" smtClean="0"/>
              <a:t> </a:t>
            </a:r>
            <a:r>
              <a:rPr lang="en-US" dirty="0" err="1" smtClean="0"/>
              <a:t>valores</a:t>
            </a:r>
            <a:r>
              <a:rPr lang="en-US" dirty="0" smtClean="0"/>
              <a:t> </a:t>
            </a:r>
            <a:r>
              <a:rPr lang="en-US" dirty="0" err="1" smtClean="0"/>
              <a:t>nominales</a:t>
            </a:r>
            <a:r>
              <a:rPr lang="en-US" dirty="0" smtClean="0"/>
              <a:t> de </a:t>
            </a:r>
            <a:r>
              <a:rPr lang="en-US" dirty="0" err="1" smtClean="0"/>
              <a:t>los</a:t>
            </a:r>
            <a:r>
              <a:rPr lang="en-US" dirty="0" smtClean="0"/>
              <a:t> </a:t>
            </a:r>
            <a:r>
              <a:rPr lang="en-US" dirty="0" err="1" smtClean="0"/>
              <a:t>instrumentos</a:t>
            </a:r>
            <a:r>
              <a:rPr lang="en-US" dirty="0" smtClean="0"/>
              <a:t> </a:t>
            </a:r>
            <a:r>
              <a:rPr lang="en-US" dirty="0" err="1" smtClean="0"/>
              <a:t>comunes</a:t>
            </a:r>
            <a:r>
              <a:rPr lang="en-US" dirty="0" smtClean="0"/>
              <a:t>, lo que </a:t>
            </a:r>
            <a:r>
              <a:rPr lang="en-US" dirty="0" err="1" smtClean="0"/>
              <a:t>puede</a:t>
            </a:r>
            <a:r>
              <a:rPr lang="en-US" dirty="0" smtClean="0"/>
              <a:t> </a:t>
            </a:r>
            <a:r>
              <a:rPr lang="en-US" dirty="0" err="1" smtClean="0"/>
              <a:t>hacerse</a:t>
            </a:r>
            <a:r>
              <a:rPr lang="en-US" dirty="0" smtClean="0"/>
              <a:t> </a:t>
            </a:r>
            <a:r>
              <a:rPr lang="en-US" dirty="0" err="1" smtClean="0"/>
              <a:t>utilizando</a:t>
            </a:r>
            <a:r>
              <a:rPr lang="en-US" dirty="0" smtClean="0"/>
              <a:t> </a:t>
            </a:r>
            <a:r>
              <a:rPr lang="en-US" dirty="0" err="1" smtClean="0"/>
              <a:t>transformadores</a:t>
            </a:r>
            <a:r>
              <a:rPr lang="en-US" dirty="0" smtClean="0"/>
              <a:t> de </a:t>
            </a:r>
            <a:r>
              <a:rPr lang="en-US" dirty="0" err="1" smtClean="0"/>
              <a:t>medida</a:t>
            </a:r>
            <a:r>
              <a:rPr lang="en-US" dirty="0" smtClean="0"/>
              <a:t> </a:t>
            </a:r>
            <a:r>
              <a:rPr lang="en-US" dirty="0" err="1" smtClean="0"/>
              <a:t>cuya</a:t>
            </a:r>
            <a:r>
              <a:rPr lang="en-US" dirty="0" smtClean="0"/>
              <a:t> </a:t>
            </a:r>
            <a:r>
              <a:rPr lang="en-US" dirty="0" err="1" smtClean="0"/>
              <a:t>misión</a:t>
            </a:r>
            <a:r>
              <a:rPr lang="en-US" dirty="0" smtClean="0"/>
              <a:t> </a:t>
            </a:r>
            <a:r>
              <a:rPr lang="en-US" dirty="0" err="1" smtClean="0"/>
              <a:t>es</a:t>
            </a:r>
            <a:r>
              <a:rPr lang="en-US" dirty="0" smtClean="0"/>
              <a:t>: </a:t>
            </a:r>
            <a:r>
              <a:rPr lang="en-US" dirty="0" err="1" smtClean="0"/>
              <a:t>Transformación</a:t>
            </a:r>
            <a:r>
              <a:rPr lang="en-US" dirty="0" smtClean="0"/>
              <a:t> </a:t>
            </a:r>
            <a:r>
              <a:rPr lang="en-US" dirty="0" err="1" smtClean="0"/>
              <a:t>reductora</a:t>
            </a:r>
            <a:r>
              <a:rPr lang="en-US" dirty="0" smtClean="0"/>
              <a:t> del valor </a:t>
            </a:r>
            <a:r>
              <a:rPr lang="en-US" dirty="0" err="1" smtClean="0"/>
              <a:t>primario</a:t>
            </a:r>
            <a:r>
              <a:rPr lang="en-US" dirty="0" smtClean="0"/>
              <a:t> (</a:t>
            </a:r>
            <a:r>
              <a:rPr lang="en-US" dirty="0" err="1" smtClean="0"/>
              <a:t>intensidad</a:t>
            </a:r>
            <a:r>
              <a:rPr lang="en-US" dirty="0" smtClean="0"/>
              <a:t> y </a:t>
            </a:r>
            <a:r>
              <a:rPr lang="en-US" dirty="0" err="1" smtClean="0"/>
              <a:t>tensión</a:t>
            </a:r>
            <a:r>
              <a:rPr lang="en-US" dirty="0" smtClean="0"/>
              <a:t>) </a:t>
            </a:r>
            <a:r>
              <a:rPr lang="en-US" dirty="0" err="1" smtClean="0"/>
              <a:t>preciso</a:t>
            </a:r>
            <a:r>
              <a:rPr lang="en-US" dirty="0" smtClean="0"/>
              <a:t> para </a:t>
            </a:r>
            <a:r>
              <a:rPr lang="en-US" dirty="0" err="1" smtClean="0"/>
              <a:t>circuitos</a:t>
            </a:r>
            <a:r>
              <a:rPr lang="en-US" dirty="0" smtClean="0"/>
              <a:t> de </a:t>
            </a:r>
            <a:r>
              <a:rPr lang="en-US" dirty="0" err="1" smtClean="0"/>
              <a:t>relés</a:t>
            </a:r>
            <a:r>
              <a:rPr lang="en-US" dirty="0" smtClean="0"/>
              <a:t> y </a:t>
            </a:r>
            <a:r>
              <a:rPr lang="en-US" dirty="0" err="1" smtClean="0"/>
              <a:t>medida</a:t>
            </a:r>
            <a:r>
              <a:rPr lang="en-US" dirty="0" smtClean="0"/>
              <a:t>, </a:t>
            </a:r>
            <a:r>
              <a:rPr lang="en-US" dirty="0" err="1" smtClean="0"/>
              <a:t>así</a:t>
            </a:r>
            <a:r>
              <a:rPr lang="en-US" dirty="0" smtClean="0"/>
              <a:t> </a:t>
            </a:r>
            <a:r>
              <a:rPr lang="en-US" dirty="0" err="1" smtClean="0"/>
              <a:t>como</a:t>
            </a:r>
            <a:r>
              <a:rPr lang="en-US" dirty="0" smtClean="0"/>
              <a:t> </a:t>
            </a:r>
            <a:r>
              <a:rPr lang="en-US" dirty="0" err="1" smtClean="0"/>
              <a:t>aislamiento</a:t>
            </a:r>
            <a:r>
              <a:rPr lang="en-US" dirty="0" smtClean="0"/>
              <a:t> entre </a:t>
            </a:r>
            <a:r>
              <a:rPr lang="en-US" dirty="0" err="1" smtClean="0"/>
              <a:t>los</a:t>
            </a:r>
            <a:r>
              <a:rPr lang="en-US" dirty="0" smtClean="0"/>
              <a:t> </a:t>
            </a:r>
            <a:r>
              <a:rPr lang="en-US" dirty="0" err="1" smtClean="0"/>
              <a:t>circuitos</a:t>
            </a:r>
            <a:r>
              <a:rPr lang="en-US" dirty="0" smtClean="0"/>
              <a:t> </a:t>
            </a:r>
            <a:r>
              <a:rPr lang="en-US" dirty="0" err="1" smtClean="0"/>
              <a:t>primario</a:t>
            </a:r>
            <a:r>
              <a:rPr lang="en-US" dirty="0" smtClean="0"/>
              <a:t> y </a:t>
            </a:r>
            <a:r>
              <a:rPr lang="en-US" dirty="0" err="1" smtClean="0"/>
              <a:t>secundario</a:t>
            </a:r>
            <a:r>
              <a:rPr lang="en-US" dirty="0" smtClean="0"/>
              <a:t> (</a:t>
            </a:r>
            <a:r>
              <a:rPr lang="en-US" dirty="0" err="1" smtClean="0"/>
              <a:t>principalmente</a:t>
            </a:r>
            <a:r>
              <a:rPr lang="en-US" dirty="0" smtClean="0"/>
              <a:t> </a:t>
            </a:r>
            <a:r>
              <a:rPr lang="en-US" dirty="0" err="1" smtClean="0"/>
              <a:t>por</a:t>
            </a:r>
            <a:r>
              <a:rPr lang="en-US" dirty="0" smtClean="0"/>
              <a:t> </a:t>
            </a:r>
            <a:r>
              <a:rPr lang="en-US" dirty="0" err="1" smtClean="0"/>
              <a:t>razones</a:t>
            </a:r>
            <a:r>
              <a:rPr lang="en-US" dirty="0" smtClean="0"/>
              <a:t> de </a:t>
            </a:r>
            <a:r>
              <a:rPr lang="en-US" dirty="0" err="1" smtClean="0"/>
              <a:t>seguridad</a:t>
            </a:r>
            <a:r>
              <a:rPr lang="en-US" dirty="0" smtClean="0"/>
              <a:t>).</a:t>
            </a:r>
          </a:p>
          <a:p>
            <a:pPr algn="just"/>
            <a:endParaRPr lang="en-US" dirty="0" smtClean="0"/>
          </a:p>
          <a:p>
            <a:pPr algn="just"/>
            <a:r>
              <a:rPr lang="en-US" b="1" dirty="0" smtClean="0"/>
              <a:t>Los </a:t>
            </a:r>
            <a:r>
              <a:rPr lang="en-US" b="1" dirty="0" err="1" smtClean="0"/>
              <a:t>siguientes</a:t>
            </a:r>
            <a:r>
              <a:rPr lang="en-US" b="1" dirty="0" smtClean="0"/>
              <a:t> </a:t>
            </a:r>
            <a:r>
              <a:rPr lang="en-US" b="1" dirty="0" err="1" smtClean="0"/>
              <a:t>valores</a:t>
            </a:r>
            <a:r>
              <a:rPr lang="en-US" b="1" dirty="0" smtClean="0"/>
              <a:t> </a:t>
            </a:r>
            <a:r>
              <a:rPr lang="en-US" b="1" dirty="0" err="1" smtClean="0"/>
              <a:t>secundarios</a:t>
            </a:r>
            <a:r>
              <a:rPr lang="en-US" b="1" dirty="0" smtClean="0"/>
              <a:t> </a:t>
            </a:r>
            <a:r>
              <a:rPr lang="en-US" b="1" dirty="0" err="1" smtClean="0"/>
              <a:t>estándar</a:t>
            </a:r>
            <a:r>
              <a:rPr lang="en-US" b="1" dirty="0" smtClean="0"/>
              <a:t> se </a:t>
            </a:r>
            <a:r>
              <a:rPr lang="en-US" b="1" dirty="0" err="1" smtClean="0"/>
              <a:t>utilizan</a:t>
            </a:r>
            <a:r>
              <a:rPr lang="en-US" b="1" dirty="0" smtClean="0"/>
              <a:t> con fines de </a:t>
            </a:r>
            <a:r>
              <a:rPr lang="en-US" b="1" dirty="0" err="1" smtClean="0"/>
              <a:t>medición</a:t>
            </a:r>
            <a:r>
              <a:rPr lang="en-US" dirty="0" smtClean="0"/>
              <a:t>:</a:t>
            </a:r>
          </a:p>
          <a:p>
            <a:pPr marL="742950" lvl="1" indent="-285750" algn="just">
              <a:buFont typeface="Arial" panose="020B0604020202020204" pitchFamily="34" charset="0"/>
              <a:buChar char="•"/>
            </a:pPr>
            <a:r>
              <a:rPr lang="en-US" dirty="0" smtClean="0"/>
              <a:t>Corrientes: 1A o 5A</a:t>
            </a:r>
          </a:p>
          <a:p>
            <a:pPr marL="742950" lvl="1" indent="-285750" algn="just">
              <a:buFont typeface="Arial" panose="020B0604020202020204" pitchFamily="34" charset="0"/>
              <a:buChar char="•"/>
            </a:pPr>
            <a:r>
              <a:rPr lang="en-US" dirty="0" err="1" smtClean="0"/>
              <a:t>Voltajes</a:t>
            </a:r>
            <a:r>
              <a:rPr lang="en-US" dirty="0" smtClean="0"/>
              <a:t>: 115V o 120V </a:t>
            </a:r>
            <a:r>
              <a:rPr lang="en-US" dirty="0" err="1" smtClean="0"/>
              <a:t>fase</a:t>
            </a:r>
            <a:r>
              <a:rPr lang="en-US" dirty="0" smtClean="0"/>
              <a:t> a </a:t>
            </a:r>
            <a:r>
              <a:rPr lang="en-US" dirty="0" err="1" smtClean="0"/>
              <a:t>fase</a:t>
            </a:r>
            <a:r>
              <a:rPr lang="en-US" dirty="0" smtClean="0"/>
              <a:t> o </a:t>
            </a:r>
            <a:r>
              <a:rPr lang="en-US" dirty="0" err="1" smtClean="0"/>
              <a:t>fase</a:t>
            </a:r>
            <a:r>
              <a:rPr lang="en-US" dirty="0" smtClean="0"/>
              <a:t> a neutron</a:t>
            </a:r>
          </a:p>
          <a:p>
            <a:pPr marL="742950" lvl="1" indent="-285750" algn="just">
              <a:buFont typeface="Arial" panose="020B0604020202020204" pitchFamily="34" charset="0"/>
              <a:buChar char="•"/>
            </a:pPr>
            <a:endParaRPr lang="en-US" dirty="0" smtClean="0"/>
          </a:p>
          <a:p>
            <a:pPr algn="just"/>
            <a:r>
              <a:rPr lang="en-US" dirty="0" err="1" smtClean="0"/>
              <a:t>Dependiendo</a:t>
            </a:r>
            <a:r>
              <a:rPr lang="en-US" dirty="0" smtClean="0"/>
              <a:t> de la </a:t>
            </a:r>
            <a:r>
              <a:rPr lang="en-US" dirty="0" err="1" smtClean="0"/>
              <a:t>disposición</a:t>
            </a:r>
            <a:r>
              <a:rPr lang="en-US" dirty="0" smtClean="0"/>
              <a:t> de </a:t>
            </a:r>
            <a:r>
              <a:rPr lang="en-US" dirty="0" err="1" smtClean="0"/>
              <a:t>los</a:t>
            </a:r>
            <a:r>
              <a:rPr lang="en-US" dirty="0" smtClean="0"/>
              <a:t> </a:t>
            </a:r>
            <a:r>
              <a:rPr lang="en-US" dirty="0" err="1" smtClean="0"/>
              <a:t>transformadores</a:t>
            </a:r>
            <a:r>
              <a:rPr lang="en-US" dirty="0" smtClean="0"/>
              <a:t> de </a:t>
            </a:r>
            <a:r>
              <a:rPr lang="en-US" dirty="0" err="1" smtClean="0"/>
              <a:t>medida</a:t>
            </a:r>
            <a:r>
              <a:rPr lang="en-US" dirty="0" smtClean="0"/>
              <a:t>, se </a:t>
            </a:r>
            <a:r>
              <a:rPr lang="en-US" dirty="0" err="1" smtClean="0"/>
              <a:t>pueden</a:t>
            </a:r>
            <a:r>
              <a:rPr lang="en-US" dirty="0" smtClean="0"/>
              <a:t> </a:t>
            </a:r>
            <a:r>
              <a:rPr lang="en-US" dirty="0" err="1" smtClean="0"/>
              <a:t>señalar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a:t>
            </a:r>
          </a:p>
          <a:p>
            <a:pPr marL="1200150" lvl="2" indent="-285750" algn="just">
              <a:buFont typeface="Wingdings" panose="05000000000000000000" pitchFamily="2" charset="2"/>
              <a:buChar char="ü"/>
            </a:pPr>
            <a:r>
              <a:rPr lang="en-US" dirty="0" err="1" smtClean="0"/>
              <a:t>Tipo</a:t>
            </a:r>
            <a:r>
              <a:rPr lang="en-US" dirty="0" smtClean="0"/>
              <a:t> </a:t>
            </a:r>
            <a:r>
              <a:rPr lang="en-US" dirty="0" err="1" smtClean="0"/>
              <a:t>independiente</a:t>
            </a:r>
            <a:r>
              <a:rPr lang="en-US" dirty="0" smtClean="0"/>
              <a:t> (</a:t>
            </a:r>
            <a:r>
              <a:rPr lang="en-US" dirty="0" err="1" smtClean="0"/>
              <a:t>ver</a:t>
            </a:r>
            <a:r>
              <a:rPr lang="en-US" dirty="0" smtClean="0"/>
              <a:t> Fig. 18)</a:t>
            </a:r>
          </a:p>
          <a:p>
            <a:pPr marL="1200150" lvl="2" indent="-285750" algn="just">
              <a:buFont typeface="Wingdings" panose="05000000000000000000" pitchFamily="2" charset="2"/>
              <a:buChar char="ü"/>
            </a:pPr>
            <a:r>
              <a:rPr lang="en-US" dirty="0" err="1" smtClean="0"/>
              <a:t>Tipo</a:t>
            </a:r>
            <a:r>
              <a:rPr lang="en-US" dirty="0" smtClean="0"/>
              <a:t> </a:t>
            </a:r>
            <a:r>
              <a:rPr lang="en-US" dirty="0" err="1" smtClean="0"/>
              <a:t>casquillo</a:t>
            </a:r>
            <a:r>
              <a:rPr lang="en-US" dirty="0" smtClean="0"/>
              <a:t> </a:t>
            </a:r>
            <a:r>
              <a:rPr lang="en-US" dirty="0" err="1" smtClean="0"/>
              <a:t>deslizante</a:t>
            </a:r>
            <a:r>
              <a:rPr lang="en-US" dirty="0" smtClean="0"/>
              <a:t> (</a:t>
            </a:r>
            <a:r>
              <a:rPr lang="en-US" dirty="0" err="1" smtClean="0"/>
              <a:t>ver</a:t>
            </a:r>
            <a:r>
              <a:rPr lang="en-US" dirty="0" smtClean="0"/>
              <a:t> Fig. 19)</a:t>
            </a:r>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a:t>
            </a:r>
          </a:p>
          <a:p>
            <a:pPr marL="1200150" lvl="2" indent="-285750" algn="just">
              <a:buFont typeface="Wingdings" panose="05000000000000000000" pitchFamily="2" charset="2"/>
              <a:buChar char="ü"/>
            </a:pPr>
            <a:r>
              <a:rPr lang="en-US" dirty="0" smtClean="0"/>
              <a:t>CCVT's (</a:t>
            </a:r>
            <a:r>
              <a:rPr lang="en-US" dirty="0" err="1" smtClean="0"/>
              <a:t>transformadores</a:t>
            </a:r>
            <a:r>
              <a:rPr lang="en-US" dirty="0" smtClean="0"/>
              <a:t> de </a:t>
            </a:r>
            <a:r>
              <a:rPr lang="en-US" dirty="0" err="1" smtClean="0"/>
              <a:t>tensión</a:t>
            </a:r>
            <a:r>
              <a:rPr lang="en-US" dirty="0" smtClean="0"/>
              <a:t> con </a:t>
            </a:r>
            <a:r>
              <a:rPr lang="en-US" dirty="0" err="1" smtClean="0"/>
              <a:t>condensador</a:t>
            </a:r>
            <a:r>
              <a:rPr lang="en-US" dirty="0" smtClean="0"/>
              <a:t> de </a:t>
            </a:r>
            <a:r>
              <a:rPr lang="en-US" dirty="0" err="1" smtClean="0"/>
              <a:t>acoplamiento</a:t>
            </a:r>
            <a:r>
              <a:rPr lang="en-US" dirty="0" smtClean="0"/>
              <a:t>) (</a:t>
            </a:r>
            <a:r>
              <a:rPr lang="en-US" dirty="0" err="1" smtClean="0"/>
              <a:t>ver</a:t>
            </a:r>
            <a:r>
              <a:rPr lang="en-US" dirty="0" smtClean="0"/>
              <a:t> Fig. 20) </a:t>
            </a:r>
          </a:p>
          <a:p>
            <a:pPr marL="1200150" lvl="2" indent="-285750" algn="just">
              <a:buFont typeface="Wingdings" panose="05000000000000000000" pitchFamily="2" charset="2"/>
              <a:buChar char="ü"/>
            </a:pPr>
            <a:r>
              <a:rPr lang="en-US" dirty="0" err="1" smtClean="0"/>
              <a:t>Transformadores</a:t>
            </a:r>
            <a:r>
              <a:rPr lang="en-US" dirty="0" smtClean="0"/>
              <a:t> de </a:t>
            </a:r>
            <a:r>
              <a:rPr lang="en-US" dirty="0" err="1" smtClean="0"/>
              <a:t>potencial</a:t>
            </a:r>
            <a:r>
              <a:rPr lang="en-US" dirty="0" smtClean="0"/>
              <a:t> (</a:t>
            </a:r>
            <a:r>
              <a:rPr lang="en-US" dirty="0" err="1" smtClean="0"/>
              <a:t>ver</a:t>
            </a:r>
            <a:r>
              <a:rPr lang="en-US" dirty="0" smtClean="0"/>
              <a:t> Fig. 21)</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22</a:t>
            </a:fld>
            <a:endParaRPr lang="en-US"/>
          </a:p>
        </p:txBody>
      </p:sp>
    </p:spTree>
    <p:extLst>
      <p:ext uri="{BB962C8B-B14F-4D97-AF65-F5344CB8AC3E}">
        <p14:creationId xmlns:p14="http://schemas.microsoft.com/office/powerpoint/2010/main" val="1773970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Proteccion</a:t>
            </a:r>
            <a:r>
              <a:rPr lang="en-US" b="1" dirty="0" smtClean="0"/>
              <a:t> al </a:t>
            </a:r>
            <a:r>
              <a:rPr lang="en-US" b="1" dirty="0" err="1" smtClean="0"/>
              <a:t>sobrevoltaje</a:t>
            </a:r>
            <a:endParaRPr lang="en-US" b="1" dirty="0" smtClean="0"/>
          </a:p>
          <a:p>
            <a:pPr algn="just"/>
            <a:endParaRPr lang="en-US" dirty="0" smtClean="0"/>
          </a:p>
          <a:p>
            <a:pPr algn="just"/>
            <a:r>
              <a:rPr lang="en-US" dirty="0" err="1" smtClean="0"/>
              <a:t>Una</a:t>
            </a:r>
            <a:r>
              <a:rPr lang="en-US" dirty="0" smtClean="0"/>
              <a:t> de las </a:t>
            </a:r>
            <a:r>
              <a:rPr lang="en-US" dirty="0" err="1" smtClean="0"/>
              <a:t>condiciones</a:t>
            </a:r>
            <a:r>
              <a:rPr lang="en-US" dirty="0" smtClean="0"/>
              <a:t> </a:t>
            </a:r>
            <a:r>
              <a:rPr lang="en-US" dirty="0" err="1" smtClean="0"/>
              <a:t>anormales</a:t>
            </a:r>
            <a:r>
              <a:rPr lang="en-US" dirty="0" smtClean="0"/>
              <a:t> </a:t>
            </a:r>
            <a:r>
              <a:rPr lang="en-US" dirty="0" err="1" smtClean="0"/>
              <a:t>más</a:t>
            </a:r>
            <a:r>
              <a:rPr lang="en-US" dirty="0" smtClean="0"/>
              <a:t> </a:t>
            </a:r>
            <a:r>
              <a:rPr lang="en-US" dirty="0" err="1" smtClean="0"/>
              <a:t>comunes</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sistema</a:t>
            </a:r>
            <a:r>
              <a:rPr lang="en-US" dirty="0" smtClean="0"/>
              <a:t> de </a:t>
            </a:r>
            <a:r>
              <a:rPr lang="en-US" dirty="0" err="1" smtClean="0"/>
              <a:t>energía</a:t>
            </a:r>
            <a:r>
              <a:rPr lang="en-US" dirty="0" smtClean="0"/>
              <a:t> son las </a:t>
            </a:r>
            <a:r>
              <a:rPr lang="en-US" dirty="0" err="1" smtClean="0"/>
              <a:t>sobretensiones</a:t>
            </a:r>
            <a:r>
              <a:rPr lang="en-US" dirty="0" smtClean="0"/>
              <a:t> que </a:t>
            </a:r>
            <a:r>
              <a:rPr lang="en-US" dirty="0" err="1" smtClean="0"/>
              <a:t>pueden</a:t>
            </a:r>
            <a:r>
              <a:rPr lang="en-US" dirty="0" smtClean="0"/>
              <a:t> </a:t>
            </a:r>
            <a:r>
              <a:rPr lang="en-US" dirty="0" err="1" smtClean="0"/>
              <a:t>tomar</a:t>
            </a:r>
            <a:r>
              <a:rPr lang="en-US" dirty="0" smtClean="0"/>
              <a:t> la forma de </a:t>
            </a:r>
            <a:r>
              <a:rPr lang="en-US" dirty="0" err="1" smtClean="0"/>
              <a:t>sobretensiones</a:t>
            </a:r>
            <a:r>
              <a:rPr lang="en-US" dirty="0" smtClean="0"/>
              <a:t> de </a:t>
            </a:r>
            <a:r>
              <a:rPr lang="en-US" dirty="0" err="1" smtClean="0"/>
              <a:t>los</a:t>
            </a:r>
            <a:r>
              <a:rPr lang="en-US" dirty="0" smtClean="0"/>
              <a:t> </a:t>
            </a:r>
            <a:r>
              <a:rPr lang="en-US" dirty="0" err="1" smtClean="0"/>
              <a:t>equipos</a:t>
            </a:r>
            <a:r>
              <a:rPr lang="en-US" dirty="0" smtClean="0"/>
              <a:t> de la </a:t>
            </a:r>
            <a:r>
              <a:rPr lang="en-US" dirty="0" err="1" smtClean="0"/>
              <a:t>subestación</a:t>
            </a:r>
            <a:r>
              <a:rPr lang="en-US" dirty="0" smtClean="0"/>
              <a:t> de </a:t>
            </a:r>
            <a:r>
              <a:rPr lang="en-US" dirty="0" err="1" smtClean="0"/>
              <a:t>conmutación</a:t>
            </a:r>
            <a:r>
              <a:rPr lang="en-US" dirty="0" smtClean="0"/>
              <a:t> e </a:t>
            </a:r>
            <a:r>
              <a:rPr lang="en-US" dirty="0" err="1" smtClean="0"/>
              <a:t>impulsos</a:t>
            </a:r>
            <a:r>
              <a:rPr lang="en-US" dirty="0" smtClean="0"/>
              <a:t> de </a:t>
            </a:r>
            <a:r>
              <a:rPr lang="en-US" dirty="0" err="1" smtClean="0"/>
              <a:t>los</a:t>
            </a:r>
            <a:r>
              <a:rPr lang="en-US" dirty="0" smtClean="0"/>
              <a:t> </a:t>
            </a:r>
            <a:r>
              <a:rPr lang="en-US" dirty="0" err="1" smtClean="0"/>
              <a:t>rayos</a:t>
            </a:r>
            <a:r>
              <a:rPr lang="en-US" dirty="0" smtClean="0"/>
              <a:t>. </a:t>
            </a:r>
            <a:r>
              <a:rPr lang="en-US" dirty="0" err="1" smtClean="0"/>
              <a:t>Debido</a:t>
            </a:r>
            <a:r>
              <a:rPr lang="en-US" dirty="0" smtClean="0"/>
              <a:t> a que </a:t>
            </a:r>
            <a:r>
              <a:rPr lang="en-US" dirty="0" err="1" smtClean="0"/>
              <a:t>estas</a:t>
            </a:r>
            <a:r>
              <a:rPr lang="en-US" dirty="0" smtClean="0"/>
              <a:t> </a:t>
            </a:r>
            <a:r>
              <a:rPr lang="en-US" dirty="0" err="1" smtClean="0"/>
              <a:t>sobretensiones</a:t>
            </a:r>
            <a:r>
              <a:rPr lang="en-US" dirty="0" smtClean="0"/>
              <a:t> </a:t>
            </a:r>
            <a:r>
              <a:rPr lang="en-US" dirty="0" err="1" smtClean="0"/>
              <a:t>pueden</a:t>
            </a:r>
            <a:r>
              <a:rPr lang="en-US" dirty="0" smtClean="0"/>
              <a:t> </a:t>
            </a:r>
            <a:r>
              <a:rPr lang="en-US" dirty="0" err="1" smtClean="0"/>
              <a:t>dañar</a:t>
            </a:r>
            <a:r>
              <a:rPr lang="en-US" dirty="0" smtClean="0"/>
              <a:t> </a:t>
            </a:r>
            <a:r>
              <a:rPr lang="en-US" dirty="0" err="1" smtClean="0"/>
              <a:t>elementos</a:t>
            </a:r>
            <a:r>
              <a:rPr lang="en-US" dirty="0" smtClean="0"/>
              <a:t> </a:t>
            </a:r>
            <a:r>
              <a:rPr lang="en-US" dirty="0" err="1" smtClean="0"/>
              <a:t>costosos</a:t>
            </a:r>
            <a:r>
              <a:rPr lang="en-US" dirty="0" smtClean="0"/>
              <a:t> del </a:t>
            </a:r>
            <a:r>
              <a:rPr lang="en-US" dirty="0" err="1" smtClean="0"/>
              <a:t>sistema</a:t>
            </a:r>
            <a:r>
              <a:rPr lang="en-US" dirty="0" smtClean="0"/>
              <a:t> </a:t>
            </a:r>
            <a:r>
              <a:rPr lang="en-US" dirty="0" err="1" smtClean="0"/>
              <a:t>eléctrico</a:t>
            </a:r>
            <a:r>
              <a:rPr lang="en-US" dirty="0" smtClean="0"/>
              <a:t> (</a:t>
            </a:r>
            <a:r>
              <a:rPr lang="en-US" dirty="0" err="1" smtClean="0"/>
              <a:t>transformadores</a:t>
            </a:r>
            <a:r>
              <a:rPr lang="en-US" dirty="0" smtClean="0"/>
              <a:t> de </a:t>
            </a:r>
            <a:r>
              <a:rPr lang="en-US" dirty="0" err="1" smtClean="0"/>
              <a:t>potencia</a:t>
            </a:r>
            <a:r>
              <a:rPr lang="en-US" dirty="0" smtClean="0"/>
              <a:t> de la </a:t>
            </a:r>
            <a:r>
              <a:rPr lang="en-US" dirty="0" err="1" smtClean="0"/>
              <a:t>subestación</a:t>
            </a:r>
            <a:r>
              <a:rPr lang="en-US" dirty="0" smtClean="0"/>
              <a:t>, cables de </a:t>
            </a:r>
            <a:r>
              <a:rPr lang="en-US" dirty="0" err="1" smtClean="0"/>
              <a:t>transmisión</a:t>
            </a:r>
            <a:r>
              <a:rPr lang="en-US" dirty="0" smtClean="0"/>
              <a:t>, etc.) se </a:t>
            </a:r>
            <a:r>
              <a:rPr lang="en-US" dirty="0" err="1" smtClean="0"/>
              <a:t>instala</a:t>
            </a:r>
            <a:r>
              <a:rPr lang="en-US" dirty="0" smtClean="0"/>
              <a:t> </a:t>
            </a:r>
            <a:r>
              <a:rPr lang="en-US" dirty="0" err="1" smtClean="0"/>
              <a:t>una</a:t>
            </a:r>
            <a:r>
              <a:rPr lang="en-US" dirty="0" smtClean="0"/>
              <a:t> </a:t>
            </a:r>
            <a:r>
              <a:rPr lang="en-US" dirty="0" err="1" smtClean="0"/>
              <a:t>adecuada</a:t>
            </a:r>
            <a:r>
              <a:rPr lang="en-US" dirty="0" smtClean="0"/>
              <a:t> </a:t>
            </a:r>
            <a:r>
              <a:rPr lang="en-US" dirty="0" err="1" smtClean="0"/>
              <a:t>protección</a:t>
            </a:r>
            <a:r>
              <a:rPr lang="en-US" dirty="0" smtClean="0"/>
              <a:t> contra </a:t>
            </a:r>
            <a:r>
              <a:rPr lang="en-US" dirty="0" err="1" smtClean="0"/>
              <a:t>sobretensiones</a:t>
            </a:r>
            <a:r>
              <a:rPr lang="en-US" dirty="0" smtClean="0"/>
              <a:t> para </a:t>
            </a:r>
            <a:r>
              <a:rPr lang="en-US" dirty="0" err="1" smtClean="0"/>
              <a:t>evitarlo</a:t>
            </a:r>
            <a:r>
              <a:rPr lang="en-US" dirty="0" smtClean="0"/>
              <a:t>.</a:t>
            </a:r>
          </a:p>
          <a:p>
            <a:pPr algn="just"/>
            <a:r>
              <a:rPr lang="en-US" dirty="0" smtClean="0"/>
              <a:t>Los </a:t>
            </a:r>
            <a:r>
              <a:rPr lang="en-US" dirty="0" err="1" smtClean="0"/>
              <a:t>principales</a:t>
            </a:r>
            <a:r>
              <a:rPr lang="en-US" dirty="0" smtClean="0"/>
              <a:t> </a:t>
            </a:r>
            <a:r>
              <a:rPr lang="en-US" dirty="0" err="1" smtClean="0"/>
              <a:t>medios</a:t>
            </a:r>
            <a:r>
              <a:rPr lang="en-US" dirty="0" smtClean="0"/>
              <a:t> de </a:t>
            </a:r>
            <a:r>
              <a:rPr lang="en-US" dirty="0" err="1" smtClean="0"/>
              <a:t>protección</a:t>
            </a:r>
            <a:r>
              <a:rPr lang="en-US" dirty="0" smtClean="0"/>
              <a:t> contra </a:t>
            </a:r>
            <a:r>
              <a:rPr lang="en-US" dirty="0" err="1" smtClean="0"/>
              <a:t>sobretensiones</a:t>
            </a:r>
            <a:r>
              <a:rPr lang="en-US" dirty="0" smtClean="0"/>
              <a:t> son:</a:t>
            </a:r>
          </a:p>
          <a:p>
            <a:pPr algn="just"/>
            <a:endParaRPr lang="en-US" dirty="0" smtClean="0"/>
          </a:p>
          <a:p>
            <a:pPr algn="just"/>
            <a:r>
              <a:rPr lang="en-US" b="1" dirty="0" smtClean="0">
                <a:solidFill>
                  <a:srgbClr val="0070C0"/>
                </a:solidFill>
              </a:rPr>
              <a:t>•    </a:t>
            </a:r>
            <a:r>
              <a:rPr lang="en-US" b="1" dirty="0" err="1" smtClean="0">
                <a:solidFill>
                  <a:srgbClr val="0070C0"/>
                </a:solidFill>
              </a:rPr>
              <a:t>Pararrayos</a:t>
            </a:r>
            <a:endParaRPr lang="en-US" b="1" dirty="0" smtClean="0">
              <a:solidFill>
                <a:srgbClr val="0070C0"/>
              </a:solidFill>
            </a:endParaRPr>
          </a:p>
          <a:p>
            <a:pPr algn="just"/>
            <a:r>
              <a:rPr lang="en-US" b="1" dirty="0" smtClean="0">
                <a:solidFill>
                  <a:srgbClr val="0070C0"/>
                </a:solidFill>
              </a:rPr>
              <a:t>•    Gaps de </a:t>
            </a:r>
            <a:r>
              <a:rPr lang="en-US" b="1" dirty="0" err="1" smtClean="0">
                <a:solidFill>
                  <a:srgbClr val="0070C0"/>
                </a:solidFill>
              </a:rPr>
              <a:t>protección</a:t>
            </a:r>
            <a:endParaRPr lang="en-US" b="1" dirty="0" smtClean="0">
              <a:solidFill>
                <a:srgbClr val="0070C0"/>
              </a:solidFill>
            </a:endParaRPr>
          </a:p>
          <a:p>
            <a:pPr algn="just"/>
            <a:endParaRPr lang="en-US" dirty="0" smtClean="0"/>
          </a:p>
          <a:p>
            <a:pPr algn="just"/>
            <a:r>
              <a:rPr lang="en-US" dirty="0" smtClean="0"/>
              <a:t>El principio de </a:t>
            </a:r>
            <a:r>
              <a:rPr lang="en-US" dirty="0" err="1" smtClean="0"/>
              <a:t>funcionamiento</a:t>
            </a:r>
            <a:r>
              <a:rPr lang="en-US" dirty="0" smtClean="0"/>
              <a:t> </a:t>
            </a:r>
            <a:r>
              <a:rPr lang="en-US" dirty="0" err="1" smtClean="0"/>
              <a:t>tanto</a:t>
            </a:r>
            <a:r>
              <a:rPr lang="en-US" dirty="0" smtClean="0"/>
              <a:t> de </a:t>
            </a:r>
            <a:r>
              <a:rPr lang="en-US" dirty="0" err="1" smtClean="0"/>
              <a:t>los</a:t>
            </a:r>
            <a:r>
              <a:rPr lang="en-US" dirty="0" smtClean="0"/>
              <a:t> </a:t>
            </a:r>
            <a:r>
              <a:rPr lang="en-US" dirty="0" err="1" smtClean="0"/>
              <a:t>pararrayos</a:t>
            </a:r>
            <a:r>
              <a:rPr lang="en-US" dirty="0" smtClean="0"/>
              <a:t> </a:t>
            </a:r>
            <a:r>
              <a:rPr lang="en-US" dirty="0" err="1" smtClean="0"/>
              <a:t>como</a:t>
            </a:r>
            <a:r>
              <a:rPr lang="en-US" dirty="0" smtClean="0"/>
              <a:t> de </a:t>
            </a:r>
            <a:r>
              <a:rPr lang="en-US" dirty="0" err="1" smtClean="0"/>
              <a:t>los</a:t>
            </a:r>
            <a:r>
              <a:rPr lang="en-US" dirty="0" smtClean="0"/>
              <a:t> gaps de </a:t>
            </a:r>
            <a:r>
              <a:rPr lang="en-US" dirty="0" err="1" smtClean="0"/>
              <a:t>protección</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desviación</a:t>
            </a:r>
            <a:r>
              <a:rPr lang="en-US" dirty="0" smtClean="0"/>
              <a:t> de las </a:t>
            </a:r>
            <a:r>
              <a:rPr lang="en-US" dirty="0" err="1" smtClean="0"/>
              <a:t>sobretensiones</a:t>
            </a:r>
            <a:r>
              <a:rPr lang="en-US" dirty="0" smtClean="0"/>
              <a:t> y </a:t>
            </a:r>
            <a:r>
              <a:rPr lang="en-US" dirty="0" err="1" smtClean="0"/>
              <a:t>los</a:t>
            </a:r>
            <a:r>
              <a:rPr lang="en-US" dirty="0" smtClean="0"/>
              <a:t> </a:t>
            </a:r>
            <a:r>
              <a:rPr lang="en-US" dirty="0" err="1" smtClean="0"/>
              <a:t>impulsos</a:t>
            </a:r>
            <a:r>
              <a:rPr lang="en-US" dirty="0" smtClean="0"/>
              <a:t> </a:t>
            </a:r>
            <a:r>
              <a:rPr lang="en-US" dirty="0" err="1" smtClean="0"/>
              <a:t>hacia</a:t>
            </a:r>
            <a:r>
              <a:rPr lang="en-US" dirty="0" smtClean="0"/>
              <a:t> la red de </a:t>
            </a:r>
            <a:r>
              <a:rPr lang="en-US" dirty="0" err="1" smtClean="0"/>
              <a:t>tierra</a:t>
            </a:r>
            <a:r>
              <a:rPr lang="en-US" dirty="0" smtClean="0"/>
              <a:t> de la </a:t>
            </a:r>
            <a:r>
              <a:rPr lang="en-US" dirty="0" err="1" smtClean="0"/>
              <a:t>subestación</a:t>
            </a:r>
            <a:r>
              <a:rPr lang="en-US" dirty="0" smtClean="0"/>
              <a:t> antes de que </a:t>
            </a:r>
            <a:r>
              <a:rPr lang="en-US" dirty="0" err="1" smtClean="0"/>
              <a:t>lleguen</a:t>
            </a:r>
            <a:r>
              <a:rPr lang="en-US" dirty="0" smtClean="0"/>
              <a:t> al </a:t>
            </a:r>
            <a:r>
              <a:rPr lang="en-US" dirty="0" err="1" smtClean="0"/>
              <a:t>equipo</a:t>
            </a:r>
            <a:r>
              <a:rPr lang="en-US" dirty="0" smtClean="0"/>
              <a:t> </a:t>
            </a:r>
            <a:r>
              <a:rPr lang="en-US" dirty="0" err="1" smtClean="0"/>
              <a:t>protegido</a:t>
            </a:r>
            <a:r>
              <a:rPr lang="en-US" dirty="0" smtClean="0"/>
              <a:t>. El </a:t>
            </a:r>
            <a:r>
              <a:rPr lang="en-US" dirty="0" err="1" smtClean="0"/>
              <a:t>ejemplo</a:t>
            </a:r>
            <a:r>
              <a:rPr lang="en-US" dirty="0" smtClean="0"/>
              <a:t> de un </a:t>
            </a:r>
            <a:r>
              <a:rPr lang="en-US" dirty="0" err="1" smtClean="0"/>
              <a:t>pararrayos</a:t>
            </a:r>
            <a:r>
              <a:rPr lang="en-US" dirty="0" smtClean="0"/>
              <a:t> </a:t>
            </a:r>
            <a:r>
              <a:rPr lang="en-US" dirty="0" err="1" smtClean="0"/>
              <a:t>típico</a:t>
            </a:r>
            <a:r>
              <a:rPr lang="en-US" dirty="0" smtClean="0"/>
              <a:t> que </a:t>
            </a:r>
            <a:r>
              <a:rPr lang="en-US" dirty="0" err="1" smtClean="0"/>
              <a:t>protege</a:t>
            </a:r>
            <a:r>
              <a:rPr lang="en-US" dirty="0" smtClean="0"/>
              <a:t> un </a:t>
            </a:r>
            <a:r>
              <a:rPr lang="en-US" dirty="0" err="1" smtClean="0"/>
              <a:t>transformador</a:t>
            </a:r>
            <a:r>
              <a:rPr lang="en-US" dirty="0" smtClean="0"/>
              <a:t> de </a:t>
            </a:r>
            <a:r>
              <a:rPr lang="en-US" dirty="0" err="1" smtClean="0"/>
              <a:t>potencia</a:t>
            </a:r>
            <a:r>
              <a:rPr lang="en-US" dirty="0" smtClean="0"/>
              <a:t> se </a:t>
            </a:r>
            <a:r>
              <a:rPr lang="en-US" dirty="0" err="1" smtClean="0"/>
              <a:t>muestra</a:t>
            </a:r>
            <a:r>
              <a:rPr lang="en-US" dirty="0" smtClean="0"/>
              <a:t> </a:t>
            </a:r>
            <a:r>
              <a:rPr lang="en-US" dirty="0" err="1" smtClean="0"/>
              <a:t>en</a:t>
            </a:r>
            <a:r>
              <a:rPr lang="en-US" dirty="0" smtClean="0"/>
              <a:t> la Fig. 22, </a:t>
            </a:r>
            <a:r>
              <a:rPr lang="en-US" dirty="0" err="1" smtClean="0"/>
              <a:t>donde</a:t>
            </a:r>
            <a:r>
              <a:rPr lang="en-US" dirty="0" smtClean="0"/>
              <a:t> el </a:t>
            </a:r>
            <a:r>
              <a:rPr lang="en-US" dirty="0" err="1" smtClean="0"/>
              <a:t>pararrayos</a:t>
            </a:r>
            <a:r>
              <a:rPr lang="en-US" dirty="0" smtClean="0"/>
              <a:t> </a:t>
            </a:r>
            <a:r>
              <a:rPr lang="en-US" dirty="0" err="1" smtClean="0"/>
              <a:t>es</a:t>
            </a:r>
            <a:r>
              <a:rPr lang="en-US" dirty="0" smtClean="0"/>
              <a:t> </a:t>
            </a:r>
            <a:r>
              <a:rPr lang="en-US" dirty="0" err="1" smtClean="0"/>
              <a:t>una</a:t>
            </a:r>
            <a:r>
              <a:rPr lang="en-US" dirty="0" smtClean="0"/>
              <a:t> </a:t>
            </a:r>
            <a:r>
              <a:rPr lang="en-US" dirty="0" err="1" smtClean="0"/>
              <a:t>columna</a:t>
            </a:r>
            <a:r>
              <a:rPr lang="en-US" dirty="0" smtClean="0"/>
              <a:t> de </a:t>
            </a:r>
            <a:r>
              <a:rPr lang="en-US" dirty="0" err="1" smtClean="0"/>
              <a:t>porcelana</a:t>
            </a:r>
            <a:r>
              <a:rPr lang="en-US" dirty="0" smtClean="0"/>
              <a:t> de dos </a:t>
            </a:r>
            <a:r>
              <a:rPr lang="en-US" dirty="0" err="1" smtClean="0"/>
              <a:t>secciones</a:t>
            </a:r>
            <a:r>
              <a:rPr lang="en-US" dirty="0" smtClean="0"/>
              <a:t> con un </a:t>
            </a:r>
            <a:r>
              <a:rPr lang="en-US" dirty="0" err="1" smtClean="0"/>
              <a:t>anillo</a:t>
            </a:r>
            <a:r>
              <a:rPr lang="en-US" dirty="0" smtClean="0"/>
              <a:t> de corona </a:t>
            </a:r>
            <a:r>
              <a:rPr lang="en-US" dirty="0" err="1" smtClean="0"/>
              <a:t>en</a:t>
            </a:r>
            <a:r>
              <a:rPr lang="en-US" dirty="0" smtClean="0"/>
              <a:t> la parte superior.</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24</a:t>
            </a:fld>
            <a:endParaRPr lang="en-US"/>
          </a:p>
        </p:txBody>
      </p:sp>
    </p:spTree>
    <p:extLst>
      <p:ext uri="{BB962C8B-B14F-4D97-AF65-F5344CB8AC3E}">
        <p14:creationId xmlns:p14="http://schemas.microsoft.com/office/powerpoint/2010/main" val="841423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Opciones</a:t>
            </a:r>
            <a:r>
              <a:rPr lang="en-US" b="1" dirty="0" smtClean="0"/>
              <a:t> de </a:t>
            </a:r>
            <a:r>
              <a:rPr lang="en-US" b="1" dirty="0" err="1" smtClean="0"/>
              <a:t>instalación</a:t>
            </a:r>
            <a:r>
              <a:rPr lang="en-US" b="1" dirty="0" smtClean="0"/>
              <a:t> de </a:t>
            </a:r>
            <a:r>
              <a:rPr lang="en-US" b="1" dirty="0" err="1" smtClean="0"/>
              <a:t>equipos</a:t>
            </a:r>
            <a:endParaRPr lang="en-US" b="1" dirty="0" smtClean="0"/>
          </a:p>
          <a:p>
            <a:pPr algn="just"/>
            <a:endParaRPr lang="en-US" dirty="0" smtClean="0"/>
          </a:p>
          <a:p>
            <a:pPr algn="just"/>
            <a:r>
              <a:rPr lang="en-US" dirty="0" err="1" smtClean="0"/>
              <a:t>Todo</a:t>
            </a:r>
            <a:r>
              <a:rPr lang="en-US" dirty="0" smtClean="0"/>
              <a:t> el </a:t>
            </a:r>
            <a:r>
              <a:rPr lang="en-US" dirty="0" err="1" smtClean="0"/>
              <a:t>equipo</a:t>
            </a:r>
            <a:r>
              <a:rPr lang="en-US" dirty="0" smtClean="0"/>
              <a:t> de la </a:t>
            </a:r>
            <a:r>
              <a:rPr lang="en-US" dirty="0" err="1" smtClean="0"/>
              <a:t>subestación</a:t>
            </a:r>
            <a:r>
              <a:rPr lang="en-US" dirty="0" smtClean="0"/>
              <a:t> se </a:t>
            </a:r>
            <a:r>
              <a:rPr lang="en-US" dirty="0" err="1" smtClean="0"/>
              <a:t>puede</a:t>
            </a:r>
            <a:r>
              <a:rPr lang="en-US" dirty="0" smtClean="0"/>
              <a:t> </a:t>
            </a:r>
            <a:r>
              <a:rPr lang="en-US" dirty="0" err="1" smtClean="0"/>
              <a:t>dividir</a:t>
            </a:r>
            <a:r>
              <a:rPr lang="en-US" dirty="0" smtClean="0"/>
              <a:t> </a:t>
            </a:r>
            <a:r>
              <a:rPr lang="en-US" dirty="0" err="1" smtClean="0"/>
              <a:t>en</a:t>
            </a:r>
            <a:r>
              <a:rPr lang="en-US" dirty="0" smtClean="0"/>
              <a:t> dos </a:t>
            </a:r>
            <a:r>
              <a:rPr lang="en-US" dirty="0" err="1" smtClean="0"/>
              <a:t>grupos</a:t>
            </a:r>
            <a:r>
              <a:rPr lang="en-US" dirty="0" smtClean="0"/>
              <a:t>: principal y de control. </a:t>
            </a:r>
            <a:r>
              <a:rPr lang="en-US" dirty="0" err="1" smtClean="0"/>
              <a:t>Definamos</a:t>
            </a:r>
            <a:r>
              <a:rPr lang="en-US" dirty="0" smtClean="0"/>
              <a:t> </a:t>
            </a:r>
            <a:r>
              <a:rPr lang="en-US" dirty="0" err="1" smtClean="0"/>
              <a:t>qué</a:t>
            </a:r>
            <a:r>
              <a:rPr lang="en-US" dirty="0" smtClean="0"/>
              <a:t> </a:t>
            </a:r>
            <a:r>
              <a:rPr lang="en-US" dirty="0" err="1" smtClean="0"/>
              <a:t>tipo</a:t>
            </a:r>
            <a:r>
              <a:rPr lang="en-US" dirty="0" smtClean="0"/>
              <a:t> de </a:t>
            </a:r>
            <a:r>
              <a:rPr lang="en-US" dirty="0" err="1" smtClean="0"/>
              <a:t>equipos</a:t>
            </a:r>
            <a:r>
              <a:rPr lang="en-US" dirty="0" smtClean="0"/>
              <a:t> </a:t>
            </a:r>
            <a:r>
              <a:rPr lang="en-US" dirty="0" err="1" smtClean="0"/>
              <a:t>pertenecen</a:t>
            </a:r>
            <a:r>
              <a:rPr lang="en-US" dirty="0" smtClean="0"/>
              <a:t> a </a:t>
            </a:r>
            <a:r>
              <a:rPr lang="en-US" dirty="0" err="1" smtClean="0"/>
              <a:t>cada</a:t>
            </a:r>
            <a:r>
              <a:rPr lang="en-US" dirty="0" smtClean="0"/>
              <a:t> </a:t>
            </a:r>
            <a:r>
              <a:rPr lang="en-US" dirty="0" err="1" smtClean="0"/>
              <a:t>uno</a:t>
            </a:r>
            <a:r>
              <a:rPr lang="en-US" dirty="0" smtClean="0"/>
              <a:t> de </a:t>
            </a:r>
            <a:r>
              <a:rPr lang="en-US" dirty="0" err="1" smtClean="0"/>
              <a:t>estos</a:t>
            </a:r>
            <a:r>
              <a:rPr lang="en-US" dirty="0" smtClean="0"/>
              <a:t> </a:t>
            </a:r>
            <a:r>
              <a:rPr lang="en-US" dirty="0" err="1" smtClean="0"/>
              <a:t>grupos</a:t>
            </a:r>
            <a:r>
              <a:rPr lang="en-US" dirty="0" smtClean="0"/>
              <a:t> y </a:t>
            </a:r>
            <a:r>
              <a:rPr lang="en-US" dirty="0" err="1" smtClean="0"/>
              <a:t>cómo</a:t>
            </a:r>
            <a:r>
              <a:rPr lang="en-US" dirty="0" smtClean="0"/>
              <a:t> se </a:t>
            </a:r>
            <a:r>
              <a:rPr lang="en-US" dirty="0" err="1" smtClean="0"/>
              <a:t>pueden</a:t>
            </a:r>
            <a:r>
              <a:rPr lang="en-US" dirty="0" smtClean="0"/>
              <a:t> </a:t>
            </a:r>
            <a:r>
              <a:rPr lang="en-US" dirty="0" err="1" smtClean="0"/>
              <a:t>instalar</a:t>
            </a:r>
            <a:r>
              <a:rPr lang="en-US" dirty="0" smtClean="0"/>
              <a:t>:</a:t>
            </a:r>
          </a:p>
          <a:p>
            <a:pPr algn="just"/>
            <a:r>
              <a:rPr lang="en-US" dirty="0" err="1" smtClean="0"/>
              <a:t>Equipos</a:t>
            </a:r>
            <a:r>
              <a:rPr lang="en-US" dirty="0" smtClean="0"/>
              <a:t> </a:t>
            </a:r>
            <a:r>
              <a:rPr lang="en-US" dirty="0" err="1" smtClean="0"/>
              <a:t>principales</a:t>
            </a:r>
            <a:r>
              <a:rPr lang="en-US" dirty="0" smtClean="0"/>
              <a:t> y de control </a:t>
            </a:r>
            <a:r>
              <a:rPr lang="en-US" dirty="0" err="1" smtClean="0"/>
              <a:t>definidos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Equipo</a:t>
            </a:r>
            <a:r>
              <a:rPr lang="en-US" b="1" dirty="0" smtClean="0">
                <a:solidFill>
                  <a:srgbClr val="0070C0"/>
                </a:solidFill>
              </a:rPr>
              <a:t> principal:</a:t>
            </a:r>
          </a:p>
          <a:p>
            <a:pPr marL="742950" lvl="1" indent="-285750" algn="just">
              <a:buFont typeface="Wingdings" panose="05000000000000000000" pitchFamily="2" charset="2"/>
              <a:buChar char="ü"/>
            </a:pPr>
            <a:r>
              <a:rPr lang="en-US" b="1" dirty="0" err="1" smtClean="0"/>
              <a:t>Transformadores</a:t>
            </a:r>
            <a:r>
              <a:rPr lang="en-US" b="1" dirty="0" smtClean="0"/>
              <a:t> de </a:t>
            </a:r>
            <a:r>
              <a:rPr lang="en-US" b="1" dirty="0" err="1" smtClean="0"/>
              <a:t>potencia</a:t>
            </a:r>
            <a:r>
              <a:rPr lang="en-US" b="1" dirty="0" smtClean="0"/>
              <a:t> </a:t>
            </a:r>
          </a:p>
          <a:p>
            <a:pPr marL="742950" lvl="1" indent="-285750" algn="just">
              <a:buFont typeface="Wingdings" panose="05000000000000000000" pitchFamily="2" charset="2"/>
              <a:buChar char="ü"/>
            </a:pPr>
            <a:r>
              <a:rPr lang="en-US" b="1" dirty="0" err="1" smtClean="0"/>
              <a:t>Equipo</a:t>
            </a:r>
            <a:r>
              <a:rPr lang="en-US" b="1" dirty="0" smtClean="0"/>
              <a:t> de </a:t>
            </a:r>
            <a:r>
              <a:rPr lang="en-US" b="1" dirty="0" err="1" smtClean="0"/>
              <a:t>conmutación</a:t>
            </a:r>
            <a:r>
              <a:rPr lang="en-US" b="1" dirty="0" smtClean="0"/>
              <a:t> </a:t>
            </a:r>
          </a:p>
          <a:p>
            <a:pPr marL="742950" lvl="1" indent="-285750" algn="just">
              <a:buFont typeface="Wingdings" panose="05000000000000000000" pitchFamily="2" charset="2"/>
              <a:buChar char="ü"/>
            </a:pPr>
            <a:r>
              <a:rPr lang="en-US" b="1" dirty="0" err="1" smtClean="0"/>
              <a:t>Transformadores</a:t>
            </a:r>
            <a:r>
              <a:rPr lang="en-US" b="1" dirty="0" smtClean="0"/>
              <a:t> de </a:t>
            </a:r>
            <a:r>
              <a:rPr lang="en-US" b="1" dirty="0" err="1" smtClean="0"/>
              <a:t>instrumentos</a:t>
            </a:r>
            <a:endParaRPr lang="en-US" b="1" dirty="0" smtClean="0"/>
          </a:p>
          <a:p>
            <a:pPr marL="742950" lvl="1" indent="-285750" algn="just">
              <a:buFont typeface="Wingdings" panose="05000000000000000000" pitchFamily="2" charset="2"/>
              <a:buChar char="ü"/>
            </a:pPr>
            <a:r>
              <a:rPr lang="en-US" b="1" dirty="0" err="1" smtClean="0"/>
              <a:t>Equipos</a:t>
            </a:r>
            <a:r>
              <a:rPr lang="en-US" b="1" dirty="0" smtClean="0"/>
              <a:t> de </a:t>
            </a:r>
            <a:r>
              <a:rPr lang="en-US" b="1" dirty="0" err="1" smtClean="0"/>
              <a:t>protección</a:t>
            </a:r>
            <a:r>
              <a:rPr lang="en-US" b="1" dirty="0" smtClean="0"/>
              <a:t> contra </a:t>
            </a:r>
            <a:r>
              <a:rPr lang="en-US" b="1" dirty="0" err="1" smtClean="0"/>
              <a:t>sobretensiones</a:t>
            </a:r>
            <a:endParaRPr lang="en-US" b="1" dirty="0" smtClean="0"/>
          </a:p>
          <a:p>
            <a:pPr algn="just"/>
            <a:endParaRPr lang="en-US" dirty="0" smtClean="0"/>
          </a:p>
          <a:p>
            <a:pPr algn="just"/>
            <a:r>
              <a:rPr lang="es-ES" b="1" dirty="0" smtClean="0">
                <a:solidFill>
                  <a:srgbClr val="0070C0"/>
                </a:solidFill>
              </a:rPr>
              <a:t>•    Equipo de control:</a:t>
            </a:r>
          </a:p>
          <a:p>
            <a:pPr marL="742950" lvl="1" indent="-285750" algn="just">
              <a:buFont typeface="Wingdings" panose="05000000000000000000" pitchFamily="2" charset="2"/>
              <a:buChar char="ü"/>
            </a:pPr>
            <a:r>
              <a:rPr lang="es-ES" b="1" dirty="0" smtClean="0"/>
              <a:t>Sistemas de protección de relés </a:t>
            </a:r>
          </a:p>
          <a:p>
            <a:pPr marL="742950" lvl="1" indent="-285750" algn="just">
              <a:buFont typeface="Wingdings" panose="05000000000000000000" pitchFamily="2" charset="2"/>
              <a:buChar char="ü"/>
            </a:pPr>
            <a:r>
              <a:rPr lang="es-ES" b="1" dirty="0" smtClean="0"/>
              <a:t>Sistemas de medición</a:t>
            </a:r>
          </a:p>
          <a:p>
            <a:pPr marL="742950" lvl="1" indent="-285750" algn="just">
              <a:buFont typeface="Wingdings" panose="05000000000000000000" pitchFamily="2" charset="2"/>
              <a:buChar char="ü"/>
            </a:pPr>
            <a:r>
              <a:rPr lang="es-ES" b="1" dirty="0" smtClean="0"/>
              <a:t>Equipo auxiliar de CA/CC</a:t>
            </a:r>
          </a:p>
          <a:p>
            <a:pPr marL="742950" lvl="1" indent="-285750" algn="just">
              <a:buFont typeface="Wingdings" panose="05000000000000000000" pitchFamily="2" charset="2"/>
              <a:buChar char="ü"/>
            </a:pPr>
            <a:r>
              <a:rPr lang="es-ES" b="1" dirty="0" smtClean="0"/>
              <a:t>Sistemas de alarma y control remoto</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25</a:t>
            </a:fld>
            <a:endParaRPr lang="en-US"/>
          </a:p>
        </p:txBody>
      </p:sp>
    </p:spTree>
    <p:extLst>
      <p:ext uri="{BB962C8B-B14F-4D97-AF65-F5344CB8AC3E}">
        <p14:creationId xmlns:p14="http://schemas.microsoft.com/office/powerpoint/2010/main" val="1679074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3600" b="1" dirty="0" err="1" smtClean="0">
                <a:solidFill>
                  <a:schemeClr val="accent6">
                    <a:lumMod val="75000"/>
                  </a:schemeClr>
                </a:solidFill>
              </a:rPr>
              <a:t>Conclusión</a:t>
            </a:r>
            <a:endParaRPr lang="en-US" sz="3600" b="1" dirty="0" smtClean="0">
              <a:solidFill>
                <a:schemeClr val="accent6">
                  <a:lumMod val="75000"/>
                </a:schemeClr>
              </a:solidFill>
            </a:endParaRPr>
          </a:p>
          <a:p>
            <a:pPr algn="just"/>
            <a:endParaRPr lang="en-US" b="1" dirty="0" smtClean="0"/>
          </a:p>
          <a:p>
            <a:pPr algn="just"/>
            <a:r>
              <a:rPr lang="en-US" b="1" dirty="0" smtClean="0"/>
              <a:t>Se </a:t>
            </a:r>
            <a:r>
              <a:rPr lang="en-US" b="1" dirty="0" err="1" smtClean="0"/>
              <a:t>proporcionó</a:t>
            </a:r>
            <a:r>
              <a:rPr lang="en-US" b="1" dirty="0" smtClean="0"/>
              <a:t> </a:t>
            </a:r>
            <a:r>
              <a:rPr lang="en-US" b="1" dirty="0" err="1" smtClean="0"/>
              <a:t>una</a:t>
            </a:r>
            <a:r>
              <a:rPr lang="en-US" b="1" dirty="0" smtClean="0"/>
              <a:t> </a:t>
            </a:r>
            <a:r>
              <a:rPr lang="en-US" b="1" dirty="0" err="1" smtClean="0"/>
              <a:t>descripción</a:t>
            </a:r>
            <a:r>
              <a:rPr lang="en-US" b="1" dirty="0" smtClean="0"/>
              <a:t> general de las </a:t>
            </a:r>
            <a:r>
              <a:rPr lang="en-US" b="1" dirty="0" err="1" smtClean="0"/>
              <a:t>subestaciones</a:t>
            </a:r>
            <a:r>
              <a:rPr lang="en-US" b="1" dirty="0" smtClean="0"/>
              <a:t> </a:t>
            </a:r>
            <a:r>
              <a:rPr lang="en-US" b="1" dirty="0" err="1" smtClean="0"/>
              <a:t>eléctricas</a:t>
            </a:r>
            <a:r>
              <a:rPr lang="en-US" b="1" dirty="0" smtClean="0"/>
              <a:t> </a:t>
            </a:r>
            <a:r>
              <a:rPr lang="en-US" b="1" dirty="0" err="1" smtClean="0"/>
              <a:t>modernas</a:t>
            </a:r>
            <a:r>
              <a:rPr lang="en-US" b="1" dirty="0" smtClean="0"/>
              <a:t> y  </a:t>
            </a:r>
            <a:r>
              <a:rPr lang="en-US" b="1" dirty="0" err="1" smtClean="0"/>
              <a:t>sus</a:t>
            </a:r>
            <a:r>
              <a:rPr lang="en-US" b="1" dirty="0" smtClean="0"/>
              <a:t> </a:t>
            </a:r>
            <a:r>
              <a:rPr lang="en-US" b="1" dirty="0" err="1" smtClean="0"/>
              <a:t>componentes</a:t>
            </a:r>
            <a:r>
              <a:rPr lang="en-US" b="1" dirty="0" smtClean="0"/>
              <a:t> </a:t>
            </a:r>
            <a:r>
              <a:rPr lang="en-US" b="1" dirty="0" err="1" smtClean="0"/>
              <a:t>principales</a:t>
            </a:r>
            <a:r>
              <a:rPr lang="en-US" b="1" dirty="0" smtClean="0"/>
              <a:t>; </a:t>
            </a:r>
            <a:r>
              <a:rPr lang="en-US" b="1" dirty="0" err="1" smtClean="0"/>
              <a:t>concentrándose</a:t>
            </a:r>
            <a:r>
              <a:rPr lang="en-US" b="1" dirty="0" smtClean="0"/>
              <a:t> </a:t>
            </a:r>
            <a:r>
              <a:rPr lang="en-US" b="1" dirty="0" err="1" smtClean="0"/>
              <a:t>en</a:t>
            </a:r>
            <a:r>
              <a:rPr lang="en-US" b="1" dirty="0" smtClean="0"/>
              <a:t> la </a:t>
            </a:r>
            <a:r>
              <a:rPr lang="en-US" b="1" dirty="0" err="1" smtClean="0"/>
              <a:t>importancia</a:t>
            </a:r>
            <a:r>
              <a:rPr lang="en-US" b="1" dirty="0" smtClean="0"/>
              <a:t> de la </a:t>
            </a:r>
            <a:r>
              <a:rPr lang="en-US" b="1" dirty="0" err="1" smtClean="0"/>
              <a:t>subestación</a:t>
            </a:r>
            <a:r>
              <a:rPr lang="en-US" b="1" dirty="0" smtClean="0"/>
              <a:t> para la </a:t>
            </a:r>
            <a:r>
              <a:rPr lang="en-US" b="1" dirty="0" err="1" smtClean="0"/>
              <a:t>operación</a:t>
            </a:r>
            <a:r>
              <a:rPr lang="en-US" b="1" dirty="0" smtClean="0"/>
              <a:t> </a:t>
            </a:r>
            <a:r>
              <a:rPr lang="en-US" b="1" dirty="0" err="1" smtClean="0"/>
              <a:t>confiable</a:t>
            </a:r>
            <a:r>
              <a:rPr lang="en-US" b="1" dirty="0" smtClean="0"/>
              <a:t> y </a:t>
            </a:r>
            <a:r>
              <a:rPr lang="en-US" b="1" dirty="0" err="1" smtClean="0"/>
              <a:t>efectiva</a:t>
            </a:r>
            <a:r>
              <a:rPr lang="en-US" b="1" dirty="0" smtClean="0"/>
              <a:t> de </a:t>
            </a:r>
            <a:r>
              <a:rPr lang="en-US" b="1" dirty="0" err="1" smtClean="0"/>
              <a:t>los</a:t>
            </a:r>
            <a:r>
              <a:rPr lang="en-US" b="1" dirty="0" smtClean="0"/>
              <a:t> </a:t>
            </a:r>
            <a:r>
              <a:rPr lang="en-US" b="1" dirty="0" err="1" smtClean="0"/>
              <a:t>sistemas</a:t>
            </a:r>
            <a:r>
              <a:rPr lang="en-US" b="1" dirty="0" smtClean="0"/>
              <a:t> de </a:t>
            </a:r>
            <a:r>
              <a:rPr lang="en-US" b="1" dirty="0" err="1" smtClean="0"/>
              <a:t>energía</a:t>
            </a:r>
            <a:r>
              <a:rPr lang="en-US" b="1" dirty="0" smtClean="0"/>
              <a:t> para </a:t>
            </a:r>
            <a:r>
              <a:rPr lang="en-US" b="1" dirty="0" err="1" smtClean="0"/>
              <a:t>permitirle</a:t>
            </a:r>
            <a:r>
              <a:rPr lang="en-US" b="1" dirty="0" smtClean="0"/>
              <a:t>:</a:t>
            </a:r>
          </a:p>
          <a:p>
            <a:pPr algn="just"/>
            <a:endParaRPr lang="en-US" b="1" dirty="0" smtClean="0"/>
          </a:p>
          <a:p>
            <a:pPr marL="285750" indent="-285750" algn="just">
              <a:buFont typeface="Arial" panose="020B0604020202020204" pitchFamily="34" charset="0"/>
              <a:buChar char="•"/>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cómo</a:t>
            </a:r>
            <a:r>
              <a:rPr lang="en-US" b="1" dirty="0" smtClean="0">
                <a:solidFill>
                  <a:srgbClr val="0070C0"/>
                </a:solidFill>
              </a:rPr>
              <a:t> se </a:t>
            </a:r>
            <a:r>
              <a:rPr lang="en-US" b="1" dirty="0" err="1" smtClean="0">
                <a:solidFill>
                  <a:srgbClr val="0070C0"/>
                </a:solidFill>
              </a:rPr>
              <a:t>organizan</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energía</a:t>
            </a:r>
            <a:r>
              <a:rPr lang="en-US" b="1" dirty="0" smtClean="0">
                <a:solidFill>
                  <a:srgbClr val="0070C0"/>
                </a:solidFill>
              </a:rPr>
              <a:t> y </a:t>
            </a:r>
            <a:r>
              <a:rPr lang="en-US" b="1" dirty="0" err="1" smtClean="0">
                <a:solidFill>
                  <a:srgbClr val="0070C0"/>
                </a:solidFill>
              </a:rPr>
              <a:t>cuál</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la </a:t>
            </a:r>
            <a:r>
              <a:rPr lang="en-US" b="1" dirty="0" err="1" smtClean="0">
                <a:solidFill>
                  <a:srgbClr val="0070C0"/>
                </a:solidFill>
              </a:rPr>
              <a:t>estructura</a:t>
            </a:r>
            <a:r>
              <a:rPr lang="en-US" b="1" dirty="0" smtClean="0">
                <a:solidFill>
                  <a:srgbClr val="0070C0"/>
                </a:solidFill>
              </a:rPr>
              <a:t> del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transmisión</a:t>
            </a:r>
            <a:r>
              <a:rPr lang="en-US" b="1" dirty="0" smtClean="0">
                <a:solidFill>
                  <a:srgbClr val="0070C0"/>
                </a:solidFill>
              </a:rPr>
              <a:t> y </a:t>
            </a:r>
            <a:r>
              <a:rPr lang="en-US" b="1" dirty="0" err="1" smtClean="0">
                <a:solidFill>
                  <a:srgbClr val="0070C0"/>
                </a:solidFill>
              </a:rPr>
              <a:t>distribución</a:t>
            </a:r>
            <a:r>
              <a:rPr lang="en-US" b="1" dirty="0" smtClean="0">
                <a:solidFill>
                  <a:srgbClr val="0070C0"/>
                </a:solidFill>
              </a:rPr>
              <a:t> (T&amp;D).</a:t>
            </a:r>
          </a:p>
          <a:p>
            <a:pPr marL="285750" indent="-285750" algn="just">
              <a:buFont typeface="Arial" panose="020B0604020202020204" pitchFamily="34" charset="0"/>
              <a:buChar char="•"/>
            </a:pP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Identificar</a:t>
            </a:r>
            <a:r>
              <a:rPr lang="en-US" b="1" dirty="0" smtClean="0">
                <a:solidFill>
                  <a:srgbClr val="0070C0"/>
                </a:solidFill>
              </a:rPr>
              <a:t> la </a:t>
            </a:r>
            <a:r>
              <a:rPr lang="en-US" b="1" dirty="0" err="1" smtClean="0">
                <a:solidFill>
                  <a:srgbClr val="0070C0"/>
                </a:solidFill>
              </a:rPr>
              <a:t>misión</a:t>
            </a:r>
            <a:r>
              <a:rPr lang="en-US" b="1" dirty="0" smtClean="0">
                <a:solidFill>
                  <a:srgbClr val="0070C0"/>
                </a:solidFill>
              </a:rPr>
              <a:t> de las </a:t>
            </a:r>
            <a:r>
              <a:rPr lang="en-US" b="1" dirty="0" err="1" smtClean="0">
                <a:solidFill>
                  <a:srgbClr val="0070C0"/>
                </a:solidFill>
              </a:rPr>
              <a:t>subestaciones</a:t>
            </a:r>
            <a:r>
              <a:rPr lang="en-US" b="1" dirty="0" smtClean="0">
                <a:solidFill>
                  <a:srgbClr val="0070C0"/>
                </a:solidFill>
              </a:rPr>
              <a:t> y </a:t>
            </a:r>
            <a:r>
              <a:rPr lang="en-US" b="1" dirty="0" err="1" smtClean="0">
                <a:solidFill>
                  <a:srgbClr val="0070C0"/>
                </a:solidFill>
              </a:rPr>
              <a:t>su</a:t>
            </a:r>
            <a:r>
              <a:rPr lang="en-US" b="1" dirty="0" smtClean="0">
                <a:solidFill>
                  <a:srgbClr val="0070C0"/>
                </a:solidFill>
              </a:rPr>
              <a:t> </a:t>
            </a:r>
            <a:r>
              <a:rPr lang="en-US" b="1" dirty="0" err="1" smtClean="0">
                <a:solidFill>
                  <a:srgbClr val="0070C0"/>
                </a:solidFill>
              </a:rPr>
              <a:t>lugar</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a:t>
            </a:r>
            <a:r>
              <a:rPr lang="en-US" b="1" dirty="0" err="1" smtClean="0">
                <a:solidFill>
                  <a:srgbClr val="0070C0"/>
                </a:solidFill>
              </a:rPr>
              <a:t>estructura</a:t>
            </a:r>
            <a:r>
              <a:rPr lang="en-US" b="1" dirty="0" smtClean="0">
                <a:solidFill>
                  <a:srgbClr val="0070C0"/>
                </a:solidFill>
              </a:rPr>
              <a:t> general de T&amp;D.</a:t>
            </a:r>
          </a:p>
          <a:p>
            <a:pPr marL="285750" indent="-285750" algn="just">
              <a:buFont typeface="Arial" panose="020B0604020202020204" pitchFamily="34" charset="0"/>
              <a:buChar char="•"/>
            </a:pP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consiste</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y para </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sirve</a:t>
            </a:r>
            <a:r>
              <a:rPr lang="en-US" b="1" dirty="0" smtClean="0">
                <a:solidFill>
                  <a:srgbClr val="0070C0"/>
                </a:solidFill>
              </a:rPr>
              <a:t>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pieza</a:t>
            </a:r>
            <a:r>
              <a:rPr lang="en-US" b="1" dirty="0" smtClean="0">
                <a:solidFill>
                  <a:srgbClr val="0070C0"/>
                </a:solidFill>
              </a:rPr>
              <a:t> de un </a:t>
            </a:r>
            <a:r>
              <a:rPr lang="en-US" b="1" dirty="0" err="1" smtClean="0">
                <a:solidFill>
                  <a:srgbClr val="0070C0"/>
                </a:solidFill>
              </a:rPr>
              <a:t>equipo</a:t>
            </a:r>
            <a:r>
              <a:rPr lang="en-US" b="1" dirty="0" smtClean="0">
                <a:solidFill>
                  <a:srgbClr val="0070C0"/>
                </a:solidFill>
              </a:rPr>
              <a:t> principal, </a:t>
            </a:r>
            <a:r>
              <a:rPr lang="en-US" b="1" dirty="0" err="1" smtClean="0">
                <a:solidFill>
                  <a:srgbClr val="0070C0"/>
                </a:solidFill>
              </a:rPr>
              <a:t>incluidos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siguientes</a:t>
            </a:r>
            <a:r>
              <a:rPr lang="en-US" b="1" dirty="0" smtClean="0">
                <a:solidFill>
                  <a:srgbClr val="0070C0"/>
                </a:solidFill>
              </a:rPr>
              <a:t> </a:t>
            </a:r>
            <a:r>
              <a:rPr lang="en-US" b="1" dirty="0" err="1" smtClean="0">
                <a:solidFill>
                  <a:srgbClr val="0070C0"/>
                </a:solidFill>
              </a:rPr>
              <a:t>elementos</a:t>
            </a:r>
            <a:r>
              <a:rPr lang="en-US" b="1" dirty="0" smtClean="0">
                <a:solidFill>
                  <a:srgbClr val="0070C0"/>
                </a:solidFill>
              </a:rPr>
              <a:t>:</a:t>
            </a:r>
          </a:p>
          <a:p>
            <a:pPr algn="just"/>
            <a:endParaRPr lang="en-US" b="1" dirty="0" smtClean="0"/>
          </a:p>
          <a:p>
            <a:pPr marL="1200150" lvl="2" indent="-285750" algn="just">
              <a:buFont typeface="Wingdings" panose="05000000000000000000" pitchFamily="2" charset="2"/>
              <a:buChar char="ü"/>
            </a:pPr>
            <a:r>
              <a:rPr lang="en-US" b="1" dirty="0" err="1" smtClean="0">
                <a:solidFill>
                  <a:srgbClr val="C00000"/>
                </a:solidFill>
              </a:rPr>
              <a:t>Transformadores</a:t>
            </a:r>
            <a:r>
              <a:rPr lang="en-US" b="1" dirty="0" smtClean="0">
                <a:solidFill>
                  <a:srgbClr val="C00000"/>
                </a:solidFill>
              </a:rPr>
              <a:t> de </a:t>
            </a:r>
            <a:r>
              <a:rPr lang="en-US" b="1" dirty="0" err="1" smtClean="0">
                <a:solidFill>
                  <a:srgbClr val="C00000"/>
                </a:solidFill>
              </a:rPr>
              <a:t>poder</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Equipo</a:t>
            </a:r>
            <a:r>
              <a:rPr lang="en-US" b="1" dirty="0" smtClean="0">
                <a:solidFill>
                  <a:srgbClr val="C00000"/>
                </a:solidFill>
              </a:rPr>
              <a:t> de </a:t>
            </a:r>
            <a:r>
              <a:rPr lang="en-US" b="1" dirty="0" err="1" smtClean="0">
                <a:solidFill>
                  <a:srgbClr val="C00000"/>
                </a:solidFill>
              </a:rPr>
              <a:t>conmutación</a:t>
            </a:r>
            <a:endParaRPr lang="en-US" b="1" dirty="0" smtClean="0">
              <a:solidFill>
                <a:srgbClr val="C00000"/>
              </a:solidFill>
            </a:endParaRPr>
          </a:p>
          <a:p>
            <a:pPr marL="1200150" lvl="2" indent="-285750" algn="just">
              <a:buFont typeface="Wingdings" panose="05000000000000000000" pitchFamily="2" charset="2"/>
              <a:buChar char="ü"/>
            </a:pPr>
            <a:r>
              <a:rPr lang="en-US" b="1" dirty="0" smtClean="0">
                <a:solidFill>
                  <a:srgbClr val="C00000"/>
                </a:solidFill>
              </a:rPr>
              <a:t>Sistema de bus de </a:t>
            </a:r>
            <a:r>
              <a:rPr lang="en-US" b="1" dirty="0" err="1" smtClean="0">
                <a:solidFill>
                  <a:srgbClr val="C00000"/>
                </a:solidFill>
              </a:rPr>
              <a:t>subestación</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Transformadores</a:t>
            </a:r>
            <a:r>
              <a:rPr lang="en-US" b="1" dirty="0" smtClean="0">
                <a:solidFill>
                  <a:srgbClr val="C00000"/>
                </a:solidFill>
              </a:rPr>
              <a:t> de </a:t>
            </a:r>
            <a:r>
              <a:rPr lang="en-US" b="1" dirty="0" err="1" smtClean="0">
                <a:solidFill>
                  <a:srgbClr val="C00000"/>
                </a:solidFill>
              </a:rPr>
              <a:t>instrumentos</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Medios</a:t>
            </a:r>
            <a:r>
              <a:rPr lang="en-US" b="1" dirty="0" smtClean="0">
                <a:solidFill>
                  <a:srgbClr val="C00000"/>
                </a:solidFill>
              </a:rPr>
              <a:t> de </a:t>
            </a:r>
            <a:r>
              <a:rPr lang="en-US" b="1" dirty="0" err="1" smtClean="0">
                <a:solidFill>
                  <a:srgbClr val="C00000"/>
                </a:solidFill>
              </a:rPr>
              <a:t>protección</a:t>
            </a:r>
            <a:r>
              <a:rPr lang="en-US" b="1" dirty="0" smtClean="0">
                <a:solidFill>
                  <a:srgbClr val="C00000"/>
                </a:solidFill>
              </a:rPr>
              <a:t> contra </a:t>
            </a:r>
            <a:r>
              <a:rPr lang="en-US" b="1" dirty="0" err="1" smtClean="0">
                <a:solidFill>
                  <a:srgbClr val="C00000"/>
                </a:solidFill>
              </a:rPr>
              <a:t>sobretensiones</a:t>
            </a:r>
            <a:endParaRPr lang="en-US" b="1" dirty="0" smtClean="0">
              <a:solidFill>
                <a:srgbClr val="C00000"/>
              </a:solidFill>
            </a:endParaRPr>
          </a:p>
          <a:p>
            <a:pPr algn="just"/>
            <a:endParaRPr lang="en-US" b="1" dirty="0" smtClean="0"/>
          </a:p>
          <a:p>
            <a:pPr algn="just"/>
            <a:r>
              <a:rPr lang="en-US" b="1" dirty="0" smtClean="0">
                <a:solidFill>
                  <a:srgbClr val="0070C0"/>
                </a:solidFill>
              </a:rPr>
              <a:t>•    </a:t>
            </a:r>
            <a:r>
              <a:rPr lang="en-US" b="1" dirty="0" err="1" smtClean="0">
                <a:solidFill>
                  <a:srgbClr val="0070C0"/>
                </a:solidFill>
              </a:rPr>
              <a:t>Conozca</a:t>
            </a:r>
            <a:r>
              <a:rPr lang="en-US" b="1" dirty="0" smtClean="0">
                <a:solidFill>
                  <a:srgbClr val="0070C0"/>
                </a:solidFill>
              </a:rPr>
              <a:t> la </a:t>
            </a:r>
            <a:r>
              <a:rPr lang="en-US" b="1" dirty="0" err="1" smtClean="0">
                <a:solidFill>
                  <a:srgbClr val="0070C0"/>
                </a:solidFill>
              </a:rPr>
              <a:t>disposición</a:t>
            </a:r>
            <a:r>
              <a:rPr lang="en-US" b="1" dirty="0" smtClean="0">
                <a:solidFill>
                  <a:srgbClr val="0070C0"/>
                </a:solidFill>
              </a:rPr>
              <a:t> de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componente</a:t>
            </a:r>
            <a:r>
              <a:rPr lang="en-US" b="1" dirty="0" smtClean="0">
                <a:solidFill>
                  <a:srgbClr val="0070C0"/>
                </a:solidFill>
              </a:rPr>
              <a:t> principal del </a:t>
            </a:r>
            <a:r>
              <a:rPr lang="en-US" b="1" dirty="0" err="1" smtClean="0">
                <a:solidFill>
                  <a:srgbClr val="0070C0"/>
                </a:solidFill>
              </a:rPr>
              <a:t>equipo</a:t>
            </a:r>
            <a:r>
              <a:rPr lang="en-US" b="1" dirty="0" smtClean="0">
                <a:solidFill>
                  <a:srgbClr val="0070C0"/>
                </a:solidFill>
              </a:rPr>
              <a:t> y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opciones</a:t>
            </a:r>
            <a:r>
              <a:rPr lang="en-US" b="1" dirty="0" smtClean="0">
                <a:solidFill>
                  <a:srgbClr val="0070C0"/>
                </a:solidFill>
              </a:rPr>
              <a:t> de </a:t>
            </a:r>
            <a:r>
              <a:rPr lang="en-US" b="1" dirty="0" err="1" smtClean="0">
                <a:solidFill>
                  <a:srgbClr val="0070C0"/>
                </a:solidFill>
              </a:rPr>
              <a:t>instalación</a:t>
            </a:r>
            <a:r>
              <a:rPr lang="en-US" b="1" dirty="0" smtClean="0">
                <a:solidFill>
                  <a:srgbClr val="0070C0"/>
                </a:solidFill>
              </a:rPr>
              <a:t>.</a:t>
            </a:r>
          </a:p>
          <a:p>
            <a:endParaRPr lang="en-US" dirty="0"/>
          </a:p>
        </p:txBody>
      </p:sp>
      <p:sp>
        <p:nvSpPr>
          <p:cNvPr id="4" name="Marcador de número de diapositiva 3"/>
          <p:cNvSpPr>
            <a:spLocks noGrp="1"/>
          </p:cNvSpPr>
          <p:nvPr>
            <p:ph type="sldNum" sz="quarter" idx="10"/>
          </p:nvPr>
        </p:nvSpPr>
        <p:spPr/>
        <p:txBody>
          <a:bodyPr/>
          <a:lstStyle/>
          <a:p>
            <a:fld id="{EB92C76D-B9CF-4C9C-BB48-0CB424088DAF}" type="slidenum">
              <a:rPr lang="en-US" smtClean="0"/>
              <a:t>28</a:t>
            </a:fld>
            <a:endParaRPr lang="en-US"/>
          </a:p>
        </p:txBody>
      </p:sp>
    </p:spTree>
    <p:extLst>
      <p:ext uri="{BB962C8B-B14F-4D97-AF65-F5344CB8AC3E}">
        <p14:creationId xmlns:p14="http://schemas.microsoft.com/office/powerpoint/2010/main" val="2931701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F75EAD02-80BE-402C-842E-73A497AF899F}" type="datetimeFigureOut">
              <a:rPr lang="en-US" smtClean="0"/>
              <a:t>10/16/2023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399092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F75EAD02-80BE-402C-842E-73A497AF899F}" type="datetimeFigureOut">
              <a:rPr lang="en-US" smtClean="0"/>
              <a:t>10/16/2023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3695860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F75EAD02-80BE-402C-842E-73A497AF899F}" type="datetimeFigureOut">
              <a:rPr lang="en-US" smtClean="0"/>
              <a:t>10/16/2023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64814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F75EAD02-80BE-402C-842E-73A497AF899F}" type="datetimeFigureOut">
              <a:rPr lang="en-US" smtClean="0"/>
              <a:t>10/16/2023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3725935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F75EAD02-80BE-402C-842E-73A497AF899F}" type="datetimeFigureOut">
              <a:rPr lang="en-US" smtClean="0"/>
              <a:t>10/16/2023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140314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F75EAD02-80BE-402C-842E-73A497AF899F}" type="datetimeFigureOut">
              <a:rPr lang="en-US" smtClean="0"/>
              <a:t>10/16/2023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3119161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75EAD02-80BE-402C-842E-73A497AF899F}" type="datetimeFigureOut">
              <a:rPr lang="en-US" smtClean="0"/>
              <a:t>10/16/2023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147954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75EAD02-80BE-402C-842E-73A497AF899F}" type="datetimeFigureOut">
              <a:rPr lang="en-US" smtClean="0"/>
              <a:t>10/16/2023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4275270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75EAD02-80BE-402C-842E-73A497AF899F}" type="datetimeFigureOut">
              <a:rPr lang="en-US" smtClean="0"/>
              <a:t>10/16/2023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242366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F75EAD02-80BE-402C-842E-73A497AF899F}" type="datetimeFigureOut">
              <a:rPr lang="en-US" smtClean="0"/>
              <a:t>10/16/2023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1381048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F75EAD02-80BE-402C-842E-73A497AF899F}" type="datetimeFigureOut">
              <a:rPr lang="en-US" smtClean="0"/>
              <a:t>10/16/2023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1CC1EDC-1A4F-4385-9E18-9636A55BE4A1}" type="slidenum">
              <a:rPr lang="en-US" smtClean="0"/>
              <a:t>‹Nº›</a:t>
            </a:fld>
            <a:endParaRPr lang="en-US"/>
          </a:p>
        </p:txBody>
      </p:sp>
    </p:spTree>
    <p:extLst>
      <p:ext uri="{BB962C8B-B14F-4D97-AF65-F5344CB8AC3E}">
        <p14:creationId xmlns:p14="http://schemas.microsoft.com/office/powerpoint/2010/main" val="211213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5EAD02-80BE-402C-842E-73A497AF899F}" type="datetimeFigureOut">
              <a:rPr lang="en-US" smtClean="0"/>
              <a:t>10/16/2023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C1EDC-1A4F-4385-9E18-9636A55BE4A1}" type="slidenum">
              <a:rPr lang="en-US" smtClean="0"/>
              <a:t>‹Nº›</a:t>
            </a:fld>
            <a:endParaRPr lang="en-US"/>
          </a:p>
        </p:txBody>
      </p:sp>
    </p:spTree>
    <p:extLst>
      <p:ext uri="{BB962C8B-B14F-4D97-AF65-F5344CB8AC3E}">
        <p14:creationId xmlns:p14="http://schemas.microsoft.com/office/powerpoint/2010/main" val="1589010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187533" y="2745570"/>
            <a:ext cx="10099093" cy="1446550"/>
          </a:xfrm>
          <a:prstGeom prst="rect">
            <a:avLst/>
          </a:prstGeom>
        </p:spPr>
        <p:txBody>
          <a:bodyPr wrap="square">
            <a:spAutoFit/>
          </a:bodyPr>
          <a:lstStyle/>
          <a:p>
            <a:pPr algn="ctr"/>
            <a:r>
              <a:rPr lang="en-US" sz="4400" b="1" dirty="0" err="1">
                <a:solidFill>
                  <a:srgbClr val="0070C0"/>
                </a:solidFill>
              </a:rPr>
              <a:t>Fundamentos</a:t>
            </a:r>
            <a:r>
              <a:rPr lang="en-US" sz="4400" b="1" dirty="0">
                <a:solidFill>
                  <a:srgbClr val="0070C0"/>
                </a:solidFill>
              </a:rPr>
              <a:t> de las </a:t>
            </a:r>
            <a:r>
              <a:rPr lang="en-US" sz="4400" b="1" dirty="0" err="1">
                <a:solidFill>
                  <a:srgbClr val="0070C0"/>
                </a:solidFill>
              </a:rPr>
              <a:t>Subestaciones</a:t>
            </a:r>
            <a:r>
              <a:rPr lang="en-US" sz="4400" b="1" dirty="0">
                <a:solidFill>
                  <a:srgbClr val="0070C0"/>
                </a:solidFill>
              </a:rPr>
              <a:t> </a:t>
            </a:r>
            <a:r>
              <a:rPr lang="en-US" sz="4400" b="1" dirty="0" err="1">
                <a:solidFill>
                  <a:srgbClr val="0070C0"/>
                </a:solidFill>
              </a:rPr>
              <a:t>Eléctricas</a:t>
            </a:r>
            <a:r>
              <a:rPr lang="en-US" sz="4400" b="1" dirty="0">
                <a:solidFill>
                  <a:srgbClr val="0070C0"/>
                </a:solidFill>
              </a:rPr>
              <a:t> </a:t>
            </a:r>
            <a:r>
              <a:rPr lang="en-US" sz="4400" b="1" dirty="0" err="1">
                <a:solidFill>
                  <a:srgbClr val="0070C0"/>
                </a:solidFill>
              </a:rPr>
              <a:t>Modernas</a:t>
            </a:r>
            <a:r>
              <a:rPr lang="en-US" sz="4400" b="1" dirty="0">
                <a:solidFill>
                  <a:srgbClr val="0070C0"/>
                </a:solidFill>
              </a:rPr>
              <a:t> </a:t>
            </a:r>
          </a:p>
        </p:txBody>
      </p:sp>
    </p:spTree>
    <p:extLst>
      <p:ext uri="{BB962C8B-B14F-4D97-AF65-F5344CB8AC3E}">
        <p14:creationId xmlns:p14="http://schemas.microsoft.com/office/powerpoint/2010/main" val="4040982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9" y="331013"/>
            <a:ext cx="11606151" cy="5909310"/>
          </a:xfrm>
          <a:prstGeom prst="rect">
            <a:avLst/>
          </a:prstGeom>
        </p:spPr>
        <p:txBody>
          <a:bodyPr wrap="square">
            <a:spAutoFit/>
          </a:bodyPr>
          <a:lstStyle/>
          <a:p>
            <a:pPr algn="just"/>
            <a:r>
              <a:rPr lang="en-US" sz="3600" b="1" dirty="0" err="1" smtClean="0"/>
              <a:t>Misión</a:t>
            </a:r>
            <a:r>
              <a:rPr lang="en-US" sz="3600" b="1" dirty="0" smtClean="0"/>
              <a:t> de las </a:t>
            </a:r>
            <a:r>
              <a:rPr lang="en-US" sz="3600" b="1" dirty="0" err="1" smtClean="0"/>
              <a:t>Subestaciones</a:t>
            </a:r>
            <a:r>
              <a:rPr lang="en-US" sz="3600" b="1" dirty="0" smtClean="0"/>
              <a:t> </a:t>
            </a:r>
            <a:r>
              <a:rPr lang="en-US" sz="3600" b="1" dirty="0" err="1" smtClean="0"/>
              <a:t>Eléctricas</a:t>
            </a:r>
            <a:r>
              <a:rPr lang="en-US" sz="3600" b="1" dirty="0" smtClean="0"/>
              <a:t> y </a:t>
            </a:r>
            <a:r>
              <a:rPr lang="en-US" sz="3600" b="1" dirty="0" err="1" smtClean="0"/>
              <a:t>sus</a:t>
            </a:r>
            <a:r>
              <a:rPr lang="en-US" sz="3600" b="1" dirty="0" smtClean="0"/>
              <a:t> </a:t>
            </a:r>
            <a:r>
              <a:rPr lang="en-US" sz="3600" b="1" dirty="0" err="1" smtClean="0"/>
              <a:t>Componentes</a:t>
            </a:r>
            <a:r>
              <a:rPr lang="en-US" sz="3600" b="1" dirty="0" smtClean="0"/>
              <a:t> </a:t>
            </a:r>
            <a:r>
              <a:rPr lang="en-US" sz="3600" b="1" dirty="0" err="1" smtClean="0"/>
              <a:t>Principales</a:t>
            </a:r>
            <a:endParaRPr lang="en-US" sz="3600" b="1" dirty="0" smtClean="0"/>
          </a:p>
          <a:p>
            <a:pPr algn="just"/>
            <a:endParaRPr lang="es-ES" b="1" dirty="0"/>
          </a:p>
          <a:p>
            <a:pPr algn="just"/>
            <a:r>
              <a:rPr lang="es-ES" b="1" dirty="0" smtClean="0"/>
              <a:t>Introducción</a:t>
            </a:r>
          </a:p>
          <a:p>
            <a:pPr algn="just"/>
            <a:r>
              <a:rPr lang="es-ES" dirty="0" smtClean="0"/>
              <a:t>Uno de los principales objetivos que tiene toda empresa de servicios eléctricos es el transporte de energía eléctrica desde la estación generadora hasta el cliente, cumpliendo con los siguientes criterios principales:</a:t>
            </a:r>
          </a:p>
          <a:p>
            <a:pPr algn="just"/>
            <a:r>
              <a:rPr lang="es-ES" b="1" dirty="0" smtClean="0">
                <a:solidFill>
                  <a:srgbClr val="FF0000"/>
                </a:solidFill>
              </a:rPr>
              <a:t>•    Alta fiabilidad de la fuente de alimentación</a:t>
            </a:r>
          </a:p>
          <a:p>
            <a:pPr algn="just"/>
            <a:r>
              <a:rPr lang="es-ES" b="1" dirty="0" smtClean="0">
                <a:solidFill>
                  <a:srgbClr val="FF0000"/>
                </a:solidFill>
              </a:rPr>
              <a:t>•    Bajo costo de energía</a:t>
            </a:r>
          </a:p>
          <a:p>
            <a:pPr algn="just"/>
            <a:r>
              <a:rPr lang="es-ES" b="1" dirty="0" smtClean="0">
                <a:solidFill>
                  <a:srgbClr val="FF0000"/>
                </a:solidFill>
              </a:rPr>
              <a:t>•    Alta calidad de energía (nivel de voltaje requerido, frecuencia, etc.)</a:t>
            </a:r>
          </a:p>
          <a:p>
            <a:pPr algn="just"/>
            <a:r>
              <a:rPr lang="es-ES" dirty="0" smtClean="0"/>
              <a:t>La Parte 1 de esta serie de cursos se concentra en demostrar cómo se organizan los sistemas de energía modernos para lograr todos estos objetivos; qué lugar tienen las subestaciones eléctricas en la estructura general del sistema de energía; y cuán importantes son para la operación confiable y efectiva de los sistemas de energía.</a:t>
            </a:r>
          </a:p>
          <a:p>
            <a:pPr algn="just"/>
            <a:r>
              <a:rPr lang="es-ES" dirty="0" smtClean="0"/>
              <a:t>La Parte 1 también proporciona una descripción general del equipo principal de la subestación, explicando la misión y la disposición de cada componente.</a:t>
            </a:r>
          </a:p>
          <a:p>
            <a:pPr algn="just"/>
            <a:r>
              <a:rPr lang="es-ES" dirty="0" smtClean="0"/>
              <a:t>Para comprender mejor la importancia de las subestaciones eléctricas, comencemos con una discusión sobre la estructura de los sistemas de potencia y sus componentes principales.</a:t>
            </a:r>
          </a:p>
          <a:p>
            <a:pPr algn="just"/>
            <a:r>
              <a:rPr lang="es-ES" dirty="0" smtClean="0"/>
              <a:t>Estructura del sistema de potencia</a:t>
            </a:r>
          </a:p>
          <a:p>
            <a:pPr algn="just"/>
            <a:r>
              <a:rPr lang="es-ES" dirty="0" smtClean="0"/>
              <a:t>La estructura típica del sistema de potencia se muestra en la Fig. 1.</a:t>
            </a:r>
          </a:p>
          <a:p>
            <a:pPr algn="just"/>
            <a:endParaRPr lang="en-US" dirty="0"/>
          </a:p>
        </p:txBody>
      </p:sp>
    </p:spTree>
    <p:extLst>
      <p:ext uri="{BB962C8B-B14F-4D97-AF65-F5344CB8AC3E}">
        <p14:creationId xmlns:p14="http://schemas.microsoft.com/office/powerpoint/2010/main" val="123210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4480" y="457755"/>
            <a:ext cx="5584434" cy="2332945"/>
          </a:xfrm>
          <a:prstGeom prst="rect">
            <a:avLst/>
          </a:prstGeom>
        </p:spPr>
      </p:pic>
      <p:sp>
        <p:nvSpPr>
          <p:cNvPr id="3" name="Rectángulo 2"/>
          <p:cNvSpPr/>
          <p:nvPr/>
        </p:nvSpPr>
        <p:spPr>
          <a:xfrm>
            <a:off x="424480" y="2931986"/>
            <a:ext cx="6096000" cy="2862322"/>
          </a:xfrm>
          <a:prstGeom prst="rect">
            <a:avLst/>
          </a:prstGeom>
        </p:spPr>
        <p:txBody>
          <a:bodyPr>
            <a:spAutoFit/>
          </a:bodyPr>
          <a:lstStyle/>
          <a:p>
            <a:r>
              <a:rPr lang="en-US" dirty="0" err="1" smtClean="0"/>
              <a:t>Donde</a:t>
            </a:r>
            <a:r>
              <a:rPr lang="en-US" dirty="0" smtClean="0"/>
              <a:t>:</a:t>
            </a:r>
          </a:p>
          <a:p>
            <a:r>
              <a:rPr lang="en-US" b="1" dirty="0" smtClean="0">
                <a:solidFill>
                  <a:srgbClr val="0070C0"/>
                </a:solidFill>
              </a:rPr>
              <a:t>1 = </a:t>
            </a:r>
            <a:r>
              <a:rPr lang="en-US" b="1" dirty="0" err="1" smtClean="0">
                <a:solidFill>
                  <a:srgbClr val="0070C0"/>
                </a:solidFill>
              </a:rPr>
              <a:t>Generador</a:t>
            </a:r>
            <a:endParaRPr lang="en-US" b="1" dirty="0" smtClean="0">
              <a:solidFill>
                <a:srgbClr val="0070C0"/>
              </a:solidFill>
            </a:endParaRPr>
          </a:p>
          <a:p>
            <a:r>
              <a:rPr lang="en-US" b="1" dirty="0" smtClean="0">
                <a:solidFill>
                  <a:srgbClr val="0070C0"/>
                </a:solidFill>
              </a:rPr>
              <a:t>2 =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elevadora</a:t>
            </a:r>
            <a:r>
              <a:rPr lang="en-US" b="1" dirty="0" smtClean="0">
                <a:solidFill>
                  <a:srgbClr val="0070C0"/>
                </a:solidFill>
              </a:rPr>
              <a:t> de la central </a:t>
            </a:r>
            <a:r>
              <a:rPr lang="en-US" b="1" dirty="0" err="1" smtClean="0">
                <a:solidFill>
                  <a:srgbClr val="0070C0"/>
                </a:solidFill>
              </a:rPr>
              <a:t>generadora</a:t>
            </a:r>
            <a:r>
              <a:rPr lang="en-US" b="1" dirty="0" smtClean="0">
                <a:solidFill>
                  <a:srgbClr val="0070C0"/>
                </a:solidFill>
              </a:rPr>
              <a:t> </a:t>
            </a:r>
          </a:p>
          <a:p>
            <a:r>
              <a:rPr lang="en-US" b="1" dirty="0" smtClean="0">
                <a:solidFill>
                  <a:srgbClr val="0070C0"/>
                </a:solidFill>
              </a:rPr>
              <a:t>3 =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transformadora</a:t>
            </a:r>
            <a:r>
              <a:rPr lang="en-US" b="1" dirty="0" smtClean="0">
                <a:solidFill>
                  <a:srgbClr val="0070C0"/>
                </a:solidFill>
              </a:rPr>
              <a:t> </a:t>
            </a:r>
            <a:r>
              <a:rPr lang="en-US" b="1" dirty="0" err="1" smtClean="0">
                <a:solidFill>
                  <a:srgbClr val="0070C0"/>
                </a:solidFill>
              </a:rPr>
              <a:t>reductora</a:t>
            </a:r>
            <a:r>
              <a:rPr lang="en-US" b="1" dirty="0" smtClean="0">
                <a:solidFill>
                  <a:srgbClr val="0070C0"/>
                </a:solidFill>
              </a:rPr>
              <a:t> de extra </a:t>
            </a:r>
            <a:r>
              <a:rPr lang="en-US" b="1" dirty="0" err="1" smtClean="0">
                <a:solidFill>
                  <a:srgbClr val="0070C0"/>
                </a:solidFill>
              </a:rPr>
              <a:t>alta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4 =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transformadora</a:t>
            </a:r>
            <a:r>
              <a:rPr lang="en-US" b="1" dirty="0" smtClean="0">
                <a:solidFill>
                  <a:srgbClr val="0070C0"/>
                </a:solidFill>
              </a:rPr>
              <a:t> </a:t>
            </a:r>
            <a:r>
              <a:rPr lang="en-US" b="1" dirty="0" err="1" smtClean="0">
                <a:solidFill>
                  <a:srgbClr val="0070C0"/>
                </a:solidFill>
              </a:rPr>
              <a:t>reductora</a:t>
            </a:r>
            <a:r>
              <a:rPr lang="en-US" b="1" dirty="0" smtClean="0">
                <a:solidFill>
                  <a:srgbClr val="0070C0"/>
                </a:solidFill>
              </a:rPr>
              <a:t> de </a:t>
            </a:r>
            <a:r>
              <a:rPr lang="en-US" b="1" dirty="0" err="1" smtClean="0">
                <a:solidFill>
                  <a:srgbClr val="0070C0"/>
                </a:solidFill>
              </a:rPr>
              <a:t>alta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a:t>
            </a:r>
          </a:p>
          <a:p>
            <a:r>
              <a:rPr lang="en-US" b="1" dirty="0" smtClean="0">
                <a:solidFill>
                  <a:srgbClr val="0070C0"/>
                </a:solidFill>
              </a:rPr>
              <a:t>5 = </a:t>
            </a:r>
            <a:r>
              <a:rPr lang="en-US" b="1" dirty="0" err="1" smtClean="0">
                <a:solidFill>
                  <a:srgbClr val="0070C0"/>
                </a:solidFill>
              </a:rPr>
              <a:t>Subestación</a:t>
            </a:r>
            <a:r>
              <a:rPr lang="en-US" b="1" dirty="0" smtClean="0">
                <a:solidFill>
                  <a:srgbClr val="0070C0"/>
                </a:solidFill>
              </a:rPr>
              <a:t> de </a:t>
            </a:r>
            <a:r>
              <a:rPr lang="en-US" b="1" dirty="0" err="1" smtClean="0">
                <a:solidFill>
                  <a:srgbClr val="0070C0"/>
                </a:solidFill>
              </a:rPr>
              <a:t>distribución</a:t>
            </a:r>
            <a:endParaRPr lang="en-US" b="1" dirty="0" smtClean="0">
              <a:solidFill>
                <a:srgbClr val="0070C0"/>
              </a:solidFill>
            </a:endParaRPr>
          </a:p>
          <a:p>
            <a:r>
              <a:rPr lang="en-US" b="1" dirty="0" smtClean="0">
                <a:solidFill>
                  <a:srgbClr val="0070C0"/>
                </a:solidFill>
              </a:rPr>
              <a:t>6 = </a:t>
            </a:r>
            <a:r>
              <a:rPr lang="en-US" b="1" dirty="0" err="1" smtClean="0">
                <a:solidFill>
                  <a:srgbClr val="0070C0"/>
                </a:solidFill>
              </a:rPr>
              <a:t>Transformador</a:t>
            </a:r>
            <a:r>
              <a:rPr lang="en-US" b="1" dirty="0" smtClean="0">
                <a:solidFill>
                  <a:srgbClr val="0070C0"/>
                </a:solidFill>
              </a:rPr>
              <a:t> de </a:t>
            </a:r>
            <a:r>
              <a:rPr lang="en-US" b="1" dirty="0" err="1" smtClean="0">
                <a:solidFill>
                  <a:srgbClr val="0070C0"/>
                </a:solidFill>
              </a:rPr>
              <a:t>Distribución</a:t>
            </a:r>
            <a:endParaRPr lang="en-US" b="1" dirty="0" smtClean="0">
              <a:solidFill>
                <a:srgbClr val="0070C0"/>
              </a:solidFill>
            </a:endParaRPr>
          </a:p>
          <a:p>
            <a:r>
              <a:rPr lang="en-US" b="1" dirty="0" smtClean="0">
                <a:solidFill>
                  <a:srgbClr val="0070C0"/>
                </a:solidFill>
              </a:rPr>
              <a:t>7 = </a:t>
            </a:r>
            <a:r>
              <a:rPr lang="en-US" b="1" dirty="0" err="1" smtClean="0">
                <a:solidFill>
                  <a:srgbClr val="0070C0"/>
                </a:solidFill>
              </a:rPr>
              <a:t>Líneas</a:t>
            </a:r>
            <a:r>
              <a:rPr lang="en-US" b="1" dirty="0" smtClean="0">
                <a:solidFill>
                  <a:srgbClr val="0070C0"/>
                </a:solidFill>
              </a:rPr>
              <a:t> de </a:t>
            </a:r>
            <a:r>
              <a:rPr lang="en-US" b="1" dirty="0" err="1" smtClean="0">
                <a:solidFill>
                  <a:srgbClr val="0070C0"/>
                </a:solidFill>
              </a:rPr>
              <a:t>Transmisión</a:t>
            </a:r>
            <a:r>
              <a:rPr lang="en-US" b="1" dirty="0" smtClean="0">
                <a:solidFill>
                  <a:srgbClr val="0070C0"/>
                </a:solidFill>
              </a:rPr>
              <a:t> y </a:t>
            </a:r>
            <a:r>
              <a:rPr lang="en-US" b="1" dirty="0" err="1" smtClean="0">
                <a:solidFill>
                  <a:srgbClr val="0070C0"/>
                </a:solidFill>
              </a:rPr>
              <a:t>Distribución</a:t>
            </a:r>
            <a:r>
              <a:rPr lang="en-US" b="1" dirty="0" smtClean="0">
                <a:solidFill>
                  <a:srgbClr val="0070C0"/>
                </a:solidFill>
              </a:rPr>
              <a:t> </a:t>
            </a:r>
          </a:p>
          <a:p>
            <a:r>
              <a:rPr lang="en-US" b="1" dirty="0" smtClean="0">
                <a:solidFill>
                  <a:srgbClr val="0070C0"/>
                </a:solidFill>
              </a:rPr>
              <a:t>8 = </a:t>
            </a:r>
            <a:r>
              <a:rPr lang="en-US" b="1" dirty="0" err="1" smtClean="0">
                <a:solidFill>
                  <a:srgbClr val="0070C0"/>
                </a:solidFill>
              </a:rPr>
              <a:t>Cliente</a:t>
            </a:r>
            <a:endParaRPr lang="en-US" b="1" dirty="0">
              <a:solidFill>
                <a:srgbClr val="0070C0"/>
              </a:solidFill>
            </a:endParaRPr>
          </a:p>
        </p:txBody>
      </p:sp>
      <p:sp>
        <p:nvSpPr>
          <p:cNvPr id="4" name="Rectángulo 3"/>
          <p:cNvSpPr/>
          <p:nvPr/>
        </p:nvSpPr>
        <p:spPr>
          <a:xfrm>
            <a:off x="424480" y="6050916"/>
            <a:ext cx="6096000" cy="646331"/>
          </a:xfrm>
          <a:prstGeom prst="rect">
            <a:avLst/>
          </a:prstGeom>
        </p:spPr>
        <p:txBody>
          <a:bodyPr>
            <a:spAutoFit/>
          </a:bodyPr>
          <a:lstStyle/>
          <a:p>
            <a:pPr algn="ctr"/>
            <a:r>
              <a:rPr lang="en-US" b="1" dirty="0" smtClean="0"/>
              <a:t>Fig. 1. </a:t>
            </a:r>
            <a:r>
              <a:rPr lang="en-US" b="1" dirty="0" err="1" smtClean="0"/>
              <a:t>Estructura</a:t>
            </a:r>
            <a:r>
              <a:rPr lang="en-US" b="1" dirty="0" smtClean="0"/>
              <a:t> del Sistema de </a:t>
            </a:r>
            <a:r>
              <a:rPr lang="en-US" b="1" dirty="0" err="1" smtClean="0"/>
              <a:t>Potencia</a:t>
            </a:r>
            <a:r>
              <a:rPr lang="en-US" b="1" dirty="0" smtClean="0"/>
              <a:t> y </a:t>
            </a:r>
            <a:r>
              <a:rPr lang="en-US" b="1" dirty="0" err="1" smtClean="0"/>
              <a:t>Componentes</a:t>
            </a:r>
            <a:r>
              <a:rPr lang="en-US" b="1" dirty="0" smtClean="0"/>
              <a:t> </a:t>
            </a:r>
            <a:r>
              <a:rPr lang="en-US" b="1" dirty="0" err="1" smtClean="0"/>
              <a:t>Principales</a:t>
            </a:r>
            <a:r>
              <a:rPr lang="en-US" b="1" dirty="0" smtClean="0"/>
              <a:t>.</a:t>
            </a:r>
            <a:endParaRPr lang="en-US" b="1" dirty="0"/>
          </a:p>
        </p:txBody>
      </p:sp>
      <p:sp>
        <p:nvSpPr>
          <p:cNvPr id="5" name="Rectángulo 4"/>
          <p:cNvSpPr/>
          <p:nvPr/>
        </p:nvSpPr>
        <p:spPr>
          <a:xfrm>
            <a:off x="6254338" y="276020"/>
            <a:ext cx="5644737" cy="3416320"/>
          </a:xfrm>
          <a:prstGeom prst="rect">
            <a:avLst/>
          </a:prstGeom>
        </p:spPr>
        <p:txBody>
          <a:bodyPr wrap="square">
            <a:spAutoFit/>
          </a:bodyPr>
          <a:lstStyle/>
          <a:p>
            <a:pPr algn="just"/>
            <a:r>
              <a:rPr lang="en-US" dirty="0" smtClean="0"/>
              <a:t>Los </a:t>
            </a:r>
            <a:r>
              <a:rPr lang="en-US" dirty="0" err="1" smtClean="0"/>
              <a:t>elementos</a:t>
            </a:r>
            <a:r>
              <a:rPr lang="en-US" dirty="0" smtClean="0"/>
              <a:t> del 2 al 7 son </a:t>
            </a:r>
            <a:r>
              <a:rPr lang="en-US" dirty="0" err="1" smtClean="0"/>
              <a:t>los</a:t>
            </a:r>
            <a:r>
              <a:rPr lang="en-US" dirty="0" smtClean="0"/>
              <a:t> </a:t>
            </a:r>
            <a:r>
              <a:rPr lang="en-US" dirty="0" err="1" smtClean="0"/>
              <a:t>componentes</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transmisión</a:t>
            </a:r>
            <a:r>
              <a:rPr lang="en-US" dirty="0" smtClean="0"/>
              <a:t> y </a:t>
            </a:r>
            <a:r>
              <a:rPr lang="en-US" dirty="0" err="1" smtClean="0"/>
              <a:t>distribución</a:t>
            </a:r>
            <a:r>
              <a:rPr lang="en-US" dirty="0" smtClean="0"/>
              <a:t> (T&amp;D) de la </a:t>
            </a:r>
            <a:r>
              <a:rPr lang="en-US" dirty="0" err="1" smtClean="0"/>
              <a:t>empresa</a:t>
            </a:r>
            <a:r>
              <a:rPr lang="en-US" dirty="0" smtClean="0"/>
              <a:t> de </a:t>
            </a:r>
            <a:r>
              <a:rPr lang="en-US" dirty="0" err="1" smtClean="0"/>
              <a:t>servicios</a:t>
            </a:r>
            <a:r>
              <a:rPr lang="en-US" dirty="0" smtClean="0"/>
              <a:t> </a:t>
            </a:r>
            <a:r>
              <a:rPr lang="en-US" dirty="0" err="1" smtClean="0"/>
              <a:t>públicos</a:t>
            </a:r>
            <a:r>
              <a:rPr lang="en-US" dirty="0" smtClean="0"/>
              <a:t>, con </a:t>
            </a:r>
            <a:r>
              <a:rPr lang="en-US" dirty="0" err="1" smtClean="0"/>
              <a:t>los</a:t>
            </a:r>
            <a:r>
              <a:rPr lang="en-US" dirty="0" smtClean="0"/>
              <a:t> </a:t>
            </a:r>
            <a:r>
              <a:rPr lang="en-US" dirty="0" err="1" smtClean="0"/>
              <a:t>voltajes</a:t>
            </a:r>
            <a:r>
              <a:rPr lang="en-US" dirty="0" smtClean="0"/>
              <a:t> </a:t>
            </a:r>
            <a:r>
              <a:rPr lang="en-US" dirty="0" err="1" smtClean="0"/>
              <a:t>típicos</a:t>
            </a:r>
            <a:r>
              <a:rPr lang="en-US" dirty="0" smtClean="0"/>
              <a:t> del </a:t>
            </a:r>
            <a:r>
              <a:rPr lang="en-US" dirty="0" err="1" smtClean="0"/>
              <a:t>sistema</a:t>
            </a:r>
            <a:r>
              <a:rPr lang="en-US" dirty="0" smtClean="0"/>
              <a:t> de </a:t>
            </a:r>
            <a:r>
              <a:rPr lang="en-US" dirty="0" err="1" smtClean="0"/>
              <a:t>energía</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n-US" dirty="0" smtClean="0"/>
          </a:p>
          <a:p>
            <a:pPr algn="just"/>
            <a:r>
              <a:rPr lang="en-US" b="1" dirty="0" smtClean="0"/>
              <a:t>•    </a:t>
            </a:r>
            <a:r>
              <a:rPr lang="en-US" b="1" dirty="0" err="1" smtClean="0"/>
              <a:t>Generación</a:t>
            </a:r>
            <a:r>
              <a:rPr lang="en-US" b="1" dirty="0" smtClean="0"/>
              <a:t>: Hasta 25 kV</a:t>
            </a:r>
          </a:p>
          <a:p>
            <a:pPr algn="just"/>
            <a:r>
              <a:rPr lang="en-US" b="1" dirty="0" smtClean="0"/>
              <a:t>•    </a:t>
            </a:r>
            <a:r>
              <a:rPr lang="en-US" b="1" dirty="0" err="1" smtClean="0"/>
              <a:t>Transmisión</a:t>
            </a:r>
            <a:r>
              <a:rPr lang="en-US" b="1" dirty="0" smtClean="0"/>
              <a:t>: 115 – 1500 kV</a:t>
            </a:r>
          </a:p>
          <a:p>
            <a:pPr algn="just"/>
            <a:r>
              <a:rPr lang="en-US" b="1" dirty="0" smtClean="0"/>
              <a:t>•    </a:t>
            </a:r>
            <a:r>
              <a:rPr lang="en-US" b="1" dirty="0" err="1" smtClean="0"/>
              <a:t>Subtransmisión</a:t>
            </a:r>
            <a:r>
              <a:rPr lang="en-US" b="1" dirty="0" smtClean="0"/>
              <a:t>: 26 – 69 kV</a:t>
            </a:r>
          </a:p>
          <a:p>
            <a:pPr algn="just"/>
            <a:r>
              <a:rPr lang="en-US" b="1" dirty="0" smtClean="0"/>
              <a:t>•    </a:t>
            </a:r>
            <a:r>
              <a:rPr lang="en-US" b="1" dirty="0" err="1" smtClean="0"/>
              <a:t>Distribución</a:t>
            </a:r>
            <a:r>
              <a:rPr lang="en-US" b="1" dirty="0" smtClean="0"/>
              <a:t>: 4 – 13 kV</a:t>
            </a:r>
          </a:p>
          <a:p>
            <a:pPr algn="just"/>
            <a:r>
              <a:rPr lang="en-US" b="1" dirty="0" smtClean="0"/>
              <a:t>•    </a:t>
            </a:r>
            <a:r>
              <a:rPr lang="en-US" b="1" dirty="0" err="1" smtClean="0"/>
              <a:t>Cliente</a:t>
            </a:r>
            <a:r>
              <a:rPr lang="en-US" b="1" dirty="0" smtClean="0"/>
              <a:t>: Hasta 600 V</a:t>
            </a:r>
          </a:p>
          <a:p>
            <a:pPr algn="just"/>
            <a:endParaRPr lang="es-ES" b="1" dirty="0"/>
          </a:p>
          <a:p>
            <a:pPr algn="just"/>
            <a:endParaRPr lang="en-US" b="1" dirty="0"/>
          </a:p>
        </p:txBody>
      </p:sp>
    </p:spTree>
    <p:extLst>
      <p:ext uri="{BB962C8B-B14F-4D97-AF65-F5344CB8AC3E}">
        <p14:creationId xmlns:p14="http://schemas.microsoft.com/office/powerpoint/2010/main" val="3241104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8" y="218196"/>
            <a:ext cx="11606151" cy="6463308"/>
          </a:xfrm>
          <a:prstGeom prst="rect">
            <a:avLst/>
          </a:prstGeom>
        </p:spPr>
        <p:txBody>
          <a:bodyPr wrap="square">
            <a:spAutoFit/>
          </a:bodyPr>
          <a:lstStyle/>
          <a:p>
            <a:pPr algn="just"/>
            <a:r>
              <a:rPr lang="en-US" b="1" dirty="0" err="1" smtClean="0"/>
              <a:t>Justificación</a:t>
            </a:r>
            <a:r>
              <a:rPr lang="en-US" b="1" dirty="0" smtClean="0"/>
              <a:t> de la </a:t>
            </a:r>
            <a:r>
              <a:rPr lang="en-US" b="1" dirty="0" err="1" smtClean="0"/>
              <a:t>Transformación</a:t>
            </a:r>
            <a:r>
              <a:rPr lang="en-US" b="1" dirty="0" smtClean="0"/>
              <a:t> de </a:t>
            </a:r>
            <a:r>
              <a:rPr lang="en-US" b="1" dirty="0" err="1" smtClean="0"/>
              <a:t>Tensión</a:t>
            </a:r>
            <a:endParaRPr lang="en-US" b="1" dirty="0" smtClean="0"/>
          </a:p>
          <a:p>
            <a:pPr algn="just"/>
            <a:endParaRPr lang="en-US" dirty="0" smtClean="0"/>
          </a:p>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en</a:t>
            </a:r>
            <a:r>
              <a:rPr lang="en-US" dirty="0" smtClean="0"/>
              <a:t> la Fig. 1, a lo largo de la </a:t>
            </a:r>
            <a:r>
              <a:rPr lang="en-US" dirty="0" err="1" smtClean="0"/>
              <a:t>ruta</a:t>
            </a:r>
            <a:r>
              <a:rPr lang="en-US" dirty="0" smtClean="0"/>
              <a:t> </a:t>
            </a:r>
            <a:r>
              <a:rPr lang="en-US" dirty="0" err="1" smtClean="0"/>
              <a:t>desde</a:t>
            </a:r>
            <a:r>
              <a:rPr lang="en-US" dirty="0" smtClean="0"/>
              <a:t> la </a:t>
            </a:r>
            <a:r>
              <a:rPr lang="en-US" dirty="0" err="1" smtClean="0"/>
              <a:t>fuente</a:t>
            </a:r>
            <a:r>
              <a:rPr lang="en-US" dirty="0" smtClean="0"/>
              <a:t> hasta el </a:t>
            </a:r>
            <a:r>
              <a:rPr lang="en-US" dirty="0" err="1" smtClean="0"/>
              <a:t>cliente</a:t>
            </a:r>
            <a:r>
              <a:rPr lang="en-US" dirty="0" smtClean="0"/>
              <a:t>, la </a:t>
            </a:r>
            <a:r>
              <a:rPr lang="en-US" dirty="0" err="1" smtClean="0"/>
              <a:t>electricidad</a:t>
            </a:r>
            <a:r>
              <a:rPr lang="en-US" dirty="0" smtClean="0"/>
              <a:t> </a:t>
            </a:r>
            <a:r>
              <a:rPr lang="en-US" dirty="0" err="1" smtClean="0"/>
              <a:t>está</a:t>
            </a:r>
            <a:r>
              <a:rPr lang="en-US" dirty="0" smtClean="0"/>
              <a:t> </a:t>
            </a:r>
            <a:r>
              <a:rPr lang="en-US" dirty="0" err="1" smtClean="0"/>
              <a:t>experimentando</a:t>
            </a:r>
            <a:r>
              <a:rPr lang="en-US" dirty="0" smtClean="0"/>
              <a:t> </a:t>
            </a:r>
            <a:r>
              <a:rPr lang="en-US" dirty="0" err="1" smtClean="0"/>
              <a:t>numerosas</a:t>
            </a:r>
            <a:r>
              <a:rPr lang="en-US" dirty="0" smtClean="0"/>
              <a:t> </a:t>
            </a:r>
            <a:r>
              <a:rPr lang="en-US" dirty="0" err="1" smtClean="0"/>
              <a:t>transformaciones</a:t>
            </a:r>
            <a:r>
              <a:rPr lang="en-US" dirty="0" smtClean="0"/>
              <a:t>, y el </a:t>
            </a:r>
            <a:r>
              <a:rPr lang="en-US" dirty="0" err="1" smtClean="0"/>
              <a:t>voltaje</a:t>
            </a:r>
            <a:r>
              <a:rPr lang="en-US" dirty="0" smtClean="0"/>
              <a:t> de </a:t>
            </a:r>
            <a:r>
              <a:rPr lang="en-US" dirty="0" err="1" smtClean="0"/>
              <a:t>generación</a:t>
            </a:r>
            <a:r>
              <a:rPr lang="en-US" dirty="0" smtClean="0"/>
              <a:t> </a:t>
            </a:r>
            <a:r>
              <a:rPr lang="en-US" dirty="0" err="1" smtClean="0"/>
              <a:t>aumenta</a:t>
            </a:r>
            <a:r>
              <a:rPr lang="en-US" dirty="0" smtClean="0"/>
              <a:t> hasta el </a:t>
            </a:r>
            <a:r>
              <a:rPr lang="en-US" dirty="0" err="1" smtClean="0"/>
              <a:t>nivel</a:t>
            </a:r>
            <a:r>
              <a:rPr lang="en-US" dirty="0" smtClean="0"/>
              <a:t> de </a:t>
            </a:r>
            <a:r>
              <a:rPr lang="en-US" dirty="0" err="1" smtClean="0"/>
              <a:t>transmisión</a:t>
            </a:r>
            <a:r>
              <a:rPr lang="en-US" dirty="0" smtClean="0"/>
              <a:t> con </a:t>
            </a:r>
            <a:r>
              <a:rPr lang="en-US" dirty="0" err="1" smtClean="0"/>
              <a:t>una</a:t>
            </a:r>
            <a:r>
              <a:rPr lang="en-US" dirty="0" smtClean="0"/>
              <a:t> </a:t>
            </a:r>
            <a:r>
              <a:rPr lang="en-US" dirty="0" err="1" smtClean="0"/>
              <a:t>disminución</a:t>
            </a:r>
            <a:r>
              <a:rPr lang="en-US" dirty="0" smtClean="0"/>
              <a:t> de </a:t>
            </a:r>
            <a:r>
              <a:rPr lang="en-US" dirty="0" err="1" smtClean="0"/>
              <a:t>seguimiento</a:t>
            </a:r>
            <a:r>
              <a:rPr lang="en-US" dirty="0" smtClean="0"/>
              <a:t> hasta </a:t>
            </a:r>
            <a:r>
              <a:rPr lang="en-US" dirty="0" err="1" smtClean="0"/>
              <a:t>los</a:t>
            </a:r>
            <a:r>
              <a:rPr lang="en-US" dirty="0" smtClean="0"/>
              <a:t> </a:t>
            </a:r>
            <a:r>
              <a:rPr lang="en-US" dirty="0" err="1" smtClean="0"/>
              <a:t>niveles</a:t>
            </a:r>
            <a:r>
              <a:rPr lang="en-US" dirty="0" smtClean="0"/>
              <a:t> de </a:t>
            </a:r>
            <a:r>
              <a:rPr lang="en-US" dirty="0" err="1" smtClean="0"/>
              <a:t>distribución</a:t>
            </a:r>
            <a:r>
              <a:rPr lang="en-US" dirty="0" smtClean="0"/>
              <a:t> y, </a:t>
            </a:r>
            <a:r>
              <a:rPr lang="en-US" dirty="0" err="1" smtClean="0"/>
              <a:t>finalmente</a:t>
            </a:r>
            <a:r>
              <a:rPr lang="en-US" dirty="0" smtClean="0"/>
              <a:t>, de </a:t>
            </a:r>
            <a:r>
              <a:rPr lang="en-US" dirty="0" err="1" smtClean="0"/>
              <a:t>los</a:t>
            </a:r>
            <a:r>
              <a:rPr lang="en-US" dirty="0" smtClean="0"/>
              <a:t> </a:t>
            </a:r>
            <a:r>
              <a:rPr lang="en-US" dirty="0" err="1" smtClean="0"/>
              <a:t>clientes</a:t>
            </a:r>
            <a:r>
              <a:rPr lang="en-US" dirty="0" smtClean="0"/>
              <a:t>. ¿</a:t>
            </a:r>
            <a:r>
              <a:rPr lang="en-US" dirty="0" err="1" smtClean="0"/>
              <a:t>Por</a:t>
            </a:r>
            <a:r>
              <a:rPr lang="en-US" dirty="0" smtClean="0"/>
              <a:t> </a:t>
            </a:r>
            <a:r>
              <a:rPr lang="en-US" dirty="0" err="1" smtClean="0"/>
              <a:t>qué</a:t>
            </a:r>
            <a:r>
              <a:rPr lang="en-US" dirty="0" smtClean="0"/>
              <a:t> </a:t>
            </a:r>
            <a:r>
              <a:rPr lang="en-US" dirty="0" err="1" smtClean="0"/>
              <a:t>necesitamos</a:t>
            </a:r>
            <a:r>
              <a:rPr lang="en-US" dirty="0" smtClean="0"/>
              <a:t> </a:t>
            </a:r>
            <a:r>
              <a:rPr lang="en-US" dirty="0" err="1" smtClean="0"/>
              <a:t>hacerlo</a:t>
            </a:r>
            <a:r>
              <a:rPr lang="en-US" dirty="0" smtClean="0"/>
              <a:t>? Como se </a:t>
            </a:r>
            <a:r>
              <a:rPr lang="en-US" dirty="0" err="1" smtClean="0"/>
              <a:t>mencionó</a:t>
            </a:r>
            <a:r>
              <a:rPr lang="en-US" dirty="0" smtClean="0"/>
              <a:t> </a:t>
            </a:r>
            <a:r>
              <a:rPr lang="en-US" dirty="0" err="1" smtClean="0"/>
              <a:t>anteriormente</a:t>
            </a:r>
            <a:r>
              <a:rPr lang="en-US" dirty="0" smtClean="0"/>
              <a:t>, la </a:t>
            </a:r>
            <a:r>
              <a:rPr lang="en-US" dirty="0" err="1" smtClean="0"/>
              <a:t>empresa</a:t>
            </a:r>
            <a:r>
              <a:rPr lang="en-US" dirty="0" smtClean="0"/>
              <a:t> de </a:t>
            </a:r>
            <a:r>
              <a:rPr lang="en-US" dirty="0" err="1" smtClean="0"/>
              <a:t>servicios</a:t>
            </a:r>
            <a:r>
              <a:rPr lang="en-US" dirty="0" smtClean="0"/>
              <a:t> </a:t>
            </a:r>
            <a:r>
              <a:rPr lang="en-US" dirty="0" err="1" smtClean="0"/>
              <a:t>públicos</a:t>
            </a:r>
            <a:r>
              <a:rPr lang="en-US" dirty="0" smtClean="0"/>
              <a:t> </a:t>
            </a:r>
            <a:r>
              <a:rPr lang="en-US" dirty="0" err="1" smtClean="0"/>
              <a:t>quiere</a:t>
            </a:r>
            <a:r>
              <a:rPr lang="en-US" dirty="0" smtClean="0"/>
              <a:t> </a:t>
            </a:r>
            <a:r>
              <a:rPr lang="en-US" dirty="0" err="1" smtClean="0"/>
              <a:t>mantener</a:t>
            </a:r>
            <a:r>
              <a:rPr lang="en-US" dirty="0" smtClean="0"/>
              <a:t> </a:t>
            </a:r>
            <a:r>
              <a:rPr lang="en-US" dirty="0" err="1" smtClean="0"/>
              <a:t>bajos</a:t>
            </a:r>
            <a:r>
              <a:rPr lang="en-US" dirty="0" smtClean="0"/>
              <a:t> </a:t>
            </a:r>
            <a:r>
              <a:rPr lang="en-US" dirty="0" err="1" smtClean="0"/>
              <a:t>los</a:t>
            </a:r>
            <a:r>
              <a:rPr lang="en-US" dirty="0" smtClean="0"/>
              <a:t> </a:t>
            </a:r>
            <a:r>
              <a:rPr lang="en-US" dirty="0" err="1" smtClean="0"/>
              <a:t>costos</a:t>
            </a:r>
            <a:r>
              <a:rPr lang="en-US" dirty="0" smtClean="0"/>
              <a:t> de </a:t>
            </a:r>
            <a:r>
              <a:rPr lang="en-US" dirty="0" err="1" smtClean="0"/>
              <a:t>energía</a:t>
            </a:r>
            <a:r>
              <a:rPr lang="en-US" dirty="0" smtClean="0"/>
              <a:t>. </a:t>
            </a:r>
            <a:r>
              <a:rPr lang="en-US" dirty="0" err="1" smtClean="0"/>
              <a:t>Una</a:t>
            </a:r>
            <a:r>
              <a:rPr lang="en-US" dirty="0" smtClean="0"/>
              <a:t> de las </a:t>
            </a:r>
            <a:r>
              <a:rPr lang="en-US" dirty="0" err="1" smtClean="0"/>
              <a:t>formas</a:t>
            </a:r>
            <a:r>
              <a:rPr lang="en-US" dirty="0" smtClean="0"/>
              <a:t> de </a:t>
            </a:r>
            <a:r>
              <a:rPr lang="en-US" dirty="0" err="1" smtClean="0"/>
              <a:t>hacerlo</a:t>
            </a:r>
            <a:r>
              <a:rPr lang="en-US" dirty="0" smtClean="0"/>
              <a:t> </a:t>
            </a:r>
            <a:r>
              <a:rPr lang="en-US" dirty="0" err="1" smtClean="0"/>
              <a:t>es</a:t>
            </a:r>
            <a:r>
              <a:rPr lang="en-US" dirty="0" smtClean="0"/>
              <a:t> </a:t>
            </a:r>
            <a:r>
              <a:rPr lang="en-US" dirty="0" err="1" smtClean="0"/>
              <a:t>reducir</a:t>
            </a:r>
            <a:r>
              <a:rPr lang="en-US" dirty="0" smtClean="0"/>
              <a:t> la </a:t>
            </a:r>
            <a:r>
              <a:rPr lang="en-US" dirty="0" err="1" smtClean="0"/>
              <a:t>potencia</a:t>
            </a:r>
            <a:r>
              <a:rPr lang="en-US" dirty="0" smtClean="0"/>
              <a:t> y la </a:t>
            </a:r>
            <a:r>
              <a:rPr lang="en-US" dirty="0" err="1" smtClean="0"/>
              <a:t>energía</a:t>
            </a:r>
            <a:r>
              <a:rPr lang="en-US" dirty="0" smtClean="0"/>
              <a:t>. </a:t>
            </a:r>
            <a:r>
              <a:rPr lang="en-US" dirty="0" err="1" smtClean="0"/>
              <a:t>pérdidas</a:t>
            </a:r>
            <a:r>
              <a:rPr lang="en-US" dirty="0" smtClean="0"/>
              <a:t>, que </a:t>
            </a:r>
            <a:r>
              <a:rPr lang="en-US" dirty="0" err="1" smtClean="0"/>
              <a:t>pueden</a:t>
            </a:r>
            <a:r>
              <a:rPr lang="en-US" dirty="0" smtClean="0"/>
              <a:t> </a:t>
            </a:r>
            <a:r>
              <a:rPr lang="en-US" dirty="0" err="1" smtClean="0"/>
              <a:t>lograrse</a:t>
            </a:r>
            <a:r>
              <a:rPr lang="en-US" dirty="0" smtClean="0"/>
              <a:t> </a:t>
            </a:r>
            <a:r>
              <a:rPr lang="en-US" dirty="0" err="1" smtClean="0"/>
              <a:t>elevando</a:t>
            </a:r>
            <a:r>
              <a:rPr lang="en-US" dirty="0" smtClean="0"/>
              <a:t> el </a:t>
            </a:r>
            <a:r>
              <a:rPr lang="en-US" dirty="0" err="1" smtClean="0"/>
              <a:t>nivel</a:t>
            </a:r>
            <a:r>
              <a:rPr lang="en-US" dirty="0" smtClean="0"/>
              <a:t> de </a:t>
            </a:r>
            <a:r>
              <a:rPr lang="en-US" dirty="0" err="1" smtClean="0"/>
              <a:t>voltaje</a:t>
            </a:r>
            <a:r>
              <a:rPr lang="en-US" dirty="0" smtClean="0"/>
              <a:t>, </a:t>
            </a:r>
            <a:r>
              <a:rPr lang="en-US" dirty="0" err="1" smtClean="0"/>
              <a:t>porque</a:t>
            </a:r>
            <a:r>
              <a:rPr lang="en-US" dirty="0" smtClean="0"/>
              <a:t> las </a:t>
            </a:r>
            <a:r>
              <a:rPr lang="en-US" dirty="0" err="1" smtClean="0"/>
              <a:t>pérdidas</a:t>
            </a:r>
            <a:r>
              <a:rPr lang="en-US" dirty="0" smtClean="0"/>
              <a:t> de </a:t>
            </a:r>
            <a:r>
              <a:rPr lang="en-US" dirty="0" err="1" smtClean="0"/>
              <a:t>potencia</a:t>
            </a:r>
            <a:r>
              <a:rPr lang="en-US" dirty="0" smtClean="0"/>
              <a:t> ∆P </a:t>
            </a:r>
            <a:r>
              <a:rPr lang="en-US" dirty="0" err="1" smtClean="0"/>
              <a:t>tienen</a:t>
            </a:r>
            <a:r>
              <a:rPr lang="en-US" dirty="0" smtClean="0"/>
              <a:t> </a:t>
            </a:r>
            <a:r>
              <a:rPr lang="en-US" dirty="0" err="1" smtClean="0"/>
              <a:t>una</a:t>
            </a:r>
            <a:r>
              <a:rPr lang="en-US" dirty="0" smtClean="0"/>
              <a:t> </a:t>
            </a:r>
            <a:r>
              <a:rPr lang="en-US" dirty="0" err="1" smtClean="0"/>
              <a:t>relación</a:t>
            </a:r>
            <a:r>
              <a:rPr lang="en-US" dirty="0" smtClean="0"/>
              <a:t> </a:t>
            </a:r>
            <a:r>
              <a:rPr lang="en-US" dirty="0" err="1" smtClean="0"/>
              <a:t>funcional</a:t>
            </a:r>
            <a:r>
              <a:rPr lang="en-US" dirty="0" smtClean="0"/>
              <a:t> con el </a:t>
            </a:r>
            <a:r>
              <a:rPr lang="en-US" dirty="0" err="1" smtClean="0"/>
              <a:t>nivel</a:t>
            </a:r>
            <a:r>
              <a:rPr lang="en-US" dirty="0" smtClean="0"/>
              <a:t> de </a:t>
            </a:r>
            <a:r>
              <a:rPr lang="en-US" dirty="0" err="1" smtClean="0"/>
              <a:t>tensión</a:t>
            </a:r>
            <a:r>
              <a:rPr lang="en-US" dirty="0" smtClean="0"/>
              <a:t> </a:t>
            </a:r>
            <a:r>
              <a:rPr lang="en-US" dirty="0" err="1" smtClean="0"/>
              <a:t>descrito</a:t>
            </a:r>
            <a:r>
              <a:rPr lang="en-US" dirty="0" smtClean="0"/>
              <a:t> </a:t>
            </a:r>
            <a:r>
              <a:rPr lang="en-US" dirty="0" err="1" smtClean="0"/>
              <a:t>en</a:t>
            </a:r>
            <a:r>
              <a:rPr lang="en-US" dirty="0" smtClean="0"/>
              <a:t> la </a:t>
            </a:r>
            <a:r>
              <a:rPr lang="en-US" dirty="0" err="1" smtClean="0"/>
              <a:t>siguiente</a:t>
            </a:r>
            <a:r>
              <a:rPr lang="en-US" dirty="0" smtClean="0"/>
              <a:t> </a:t>
            </a:r>
            <a:r>
              <a:rPr lang="en-US" dirty="0" err="1" smtClean="0"/>
              <a:t>ecuación</a:t>
            </a:r>
            <a:r>
              <a:rPr lang="en-US" dirty="0" smtClean="0"/>
              <a:t>:</a:t>
            </a:r>
          </a:p>
          <a:p>
            <a:pPr algn="just"/>
            <a:endParaRPr lang="es-ES" dirty="0"/>
          </a:p>
          <a:p>
            <a:pPr algn="just"/>
            <a:endParaRPr lang="es-ES" dirty="0" smtClean="0"/>
          </a:p>
          <a:p>
            <a:pPr algn="just"/>
            <a:r>
              <a:rPr lang="en-US" dirty="0" err="1" smtClean="0"/>
              <a:t>Donde</a:t>
            </a:r>
            <a:r>
              <a:rPr lang="en-US" dirty="0" smtClean="0"/>
              <a:t>:</a:t>
            </a:r>
          </a:p>
          <a:p>
            <a:pPr algn="just"/>
            <a:r>
              <a:rPr lang="en-US" b="1" dirty="0" smtClean="0"/>
              <a:t>S = </a:t>
            </a:r>
            <a:r>
              <a:rPr lang="en-US" b="1" dirty="0" err="1" smtClean="0"/>
              <a:t>potencia</a:t>
            </a:r>
            <a:r>
              <a:rPr lang="en-US" b="1" dirty="0" smtClean="0"/>
              <a:t> </a:t>
            </a:r>
            <a:r>
              <a:rPr lang="en-US" b="1" dirty="0" err="1" smtClean="0"/>
              <a:t>aparente</a:t>
            </a:r>
            <a:r>
              <a:rPr lang="en-US" b="1" dirty="0" smtClean="0"/>
              <a:t> </a:t>
            </a:r>
            <a:r>
              <a:rPr lang="en-US" b="1" dirty="0" err="1" smtClean="0"/>
              <a:t>transportada</a:t>
            </a:r>
            <a:r>
              <a:rPr lang="en-US" b="1" dirty="0" smtClean="0"/>
              <a:t> </a:t>
            </a:r>
          </a:p>
          <a:p>
            <a:pPr algn="just"/>
            <a:r>
              <a:rPr lang="en-US" b="1" dirty="0" smtClean="0"/>
              <a:t>L = </a:t>
            </a:r>
            <a:r>
              <a:rPr lang="en-US" b="1" dirty="0" err="1" smtClean="0"/>
              <a:t>distancia</a:t>
            </a:r>
            <a:r>
              <a:rPr lang="en-US" b="1" dirty="0" smtClean="0"/>
              <a:t> al </a:t>
            </a:r>
            <a:r>
              <a:rPr lang="en-US" b="1" dirty="0" err="1" smtClean="0"/>
              <a:t>cliente</a:t>
            </a:r>
            <a:r>
              <a:rPr lang="en-US" b="1" dirty="0" smtClean="0"/>
              <a:t> </a:t>
            </a:r>
          </a:p>
          <a:p>
            <a:pPr algn="just"/>
            <a:r>
              <a:rPr lang="en-US" b="1" dirty="0" smtClean="0"/>
              <a:t>V = </a:t>
            </a:r>
            <a:r>
              <a:rPr lang="en-US" b="1" dirty="0" err="1" smtClean="0"/>
              <a:t>nivel</a:t>
            </a:r>
            <a:r>
              <a:rPr lang="en-US" b="1" dirty="0" smtClean="0"/>
              <a:t> de </a:t>
            </a:r>
            <a:r>
              <a:rPr lang="en-US" b="1" dirty="0" err="1" smtClean="0"/>
              <a:t>tensión</a:t>
            </a:r>
            <a:r>
              <a:rPr lang="en-US" b="1" dirty="0" smtClean="0"/>
              <a:t> del </a:t>
            </a:r>
            <a:r>
              <a:rPr lang="en-US" b="1" dirty="0" err="1" smtClean="0"/>
              <a:t>sistema</a:t>
            </a:r>
            <a:endParaRPr lang="en-US" b="1" dirty="0" smtClean="0"/>
          </a:p>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existe</a:t>
            </a:r>
            <a:r>
              <a:rPr lang="en-US" dirty="0" smtClean="0"/>
              <a:t> </a:t>
            </a:r>
            <a:r>
              <a:rPr lang="en-US" dirty="0" err="1" smtClean="0"/>
              <a:t>una</a:t>
            </a:r>
            <a:r>
              <a:rPr lang="en-US" dirty="0" smtClean="0"/>
              <a:t> </a:t>
            </a:r>
            <a:r>
              <a:rPr lang="en-US" dirty="0" err="1" smtClean="0"/>
              <a:t>proporción</a:t>
            </a:r>
            <a:r>
              <a:rPr lang="en-US" dirty="0" smtClean="0"/>
              <a:t> </a:t>
            </a:r>
            <a:r>
              <a:rPr lang="en-US" dirty="0" err="1" smtClean="0"/>
              <a:t>inversa</a:t>
            </a:r>
            <a:r>
              <a:rPr lang="en-US" dirty="0" smtClean="0"/>
              <a:t> entre las </a:t>
            </a:r>
            <a:r>
              <a:rPr lang="en-US" dirty="0" err="1" smtClean="0"/>
              <a:t>pérdidas</a:t>
            </a:r>
            <a:r>
              <a:rPr lang="en-US" dirty="0" smtClean="0"/>
              <a:t> de </a:t>
            </a:r>
            <a:r>
              <a:rPr lang="en-US" dirty="0" err="1" smtClean="0"/>
              <a:t>potencia</a:t>
            </a:r>
            <a:r>
              <a:rPr lang="en-US" dirty="0" smtClean="0"/>
              <a:t> y el </a:t>
            </a:r>
            <a:r>
              <a:rPr lang="en-US" dirty="0" err="1" smtClean="0"/>
              <a:t>nivel</a:t>
            </a:r>
            <a:r>
              <a:rPr lang="en-US" dirty="0" smtClean="0"/>
              <a:t> de </a:t>
            </a:r>
            <a:r>
              <a:rPr lang="en-US" dirty="0" err="1" smtClean="0"/>
              <a:t>voltaje</a:t>
            </a:r>
            <a:r>
              <a:rPr lang="en-US" dirty="0" smtClean="0"/>
              <a:t> de 2do </a:t>
            </a:r>
            <a:r>
              <a:rPr lang="en-US" dirty="0" err="1" smtClean="0"/>
              <a:t>grado</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si</a:t>
            </a:r>
            <a:r>
              <a:rPr lang="en-US" dirty="0" smtClean="0"/>
              <a:t> </a:t>
            </a:r>
            <a:r>
              <a:rPr lang="en-US" dirty="0" err="1" smtClean="0"/>
              <a:t>aumentamos</a:t>
            </a:r>
            <a:r>
              <a:rPr lang="en-US" dirty="0" smtClean="0"/>
              <a:t> el </a:t>
            </a:r>
            <a:r>
              <a:rPr lang="en-US" dirty="0" err="1" smtClean="0"/>
              <a:t>voltaje</a:t>
            </a:r>
            <a:r>
              <a:rPr lang="en-US" dirty="0" smtClean="0"/>
              <a:t> 10 </a:t>
            </a:r>
            <a:r>
              <a:rPr lang="en-US" dirty="0" err="1" smtClean="0"/>
              <a:t>veces</a:t>
            </a:r>
            <a:r>
              <a:rPr lang="en-US" dirty="0" smtClean="0"/>
              <a:t>, las </a:t>
            </a:r>
            <a:r>
              <a:rPr lang="en-US" dirty="0" err="1" smtClean="0"/>
              <a:t>pérdidas</a:t>
            </a:r>
            <a:r>
              <a:rPr lang="en-US" dirty="0" smtClean="0"/>
              <a:t> de </a:t>
            </a:r>
            <a:r>
              <a:rPr lang="en-US" dirty="0" err="1" smtClean="0"/>
              <a:t>potencia</a:t>
            </a:r>
            <a:r>
              <a:rPr lang="en-US" dirty="0" smtClean="0"/>
              <a:t> </a:t>
            </a:r>
            <a:r>
              <a:rPr lang="en-US" dirty="0" err="1" smtClean="0"/>
              <a:t>serán</a:t>
            </a:r>
            <a:r>
              <a:rPr lang="en-US" dirty="0" smtClean="0"/>
              <a:t> 100 </a:t>
            </a:r>
            <a:r>
              <a:rPr lang="en-US" dirty="0" err="1" smtClean="0"/>
              <a:t>veces</a:t>
            </a:r>
            <a:r>
              <a:rPr lang="en-US" dirty="0" smtClean="0"/>
              <a:t> </a:t>
            </a:r>
            <a:r>
              <a:rPr lang="en-US" dirty="0" err="1" smtClean="0"/>
              <a:t>menores</a:t>
            </a:r>
            <a:r>
              <a:rPr lang="en-US" dirty="0" smtClean="0"/>
              <a:t>.</a:t>
            </a:r>
          </a:p>
          <a:p>
            <a:pPr algn="just"/>
            <a:r>
              <a:rPr lang="en-US" dirty="0" err="1" smtClean="0"/>
              <a:t>Otro</a:t>
            </a:r>
            <a:r>
              <a:rPr lang="en-US" dirty="0" smtClean="0"/>
              <a:t> </a:t>
            </a:r>
            <a:r>
              <a:rPr lang="en-US" dirty="0" err="1" smtClean="0"/>
              <a:t>beneficio</a:t>
            </a:r>
            <a:r>
              <a:rPr lang="en-US" dirty="0" smtClean="0"/>
              <a:t> de </a:t>
            </a:r>
            <a:r>
              <a:rPr lang="en-US" dirty="0" err="1" smtClean="0"/>
              <a:t>aumentar</a:t>
            </a:r>
            <a:r>
              <a:rPr lang="en-US" dirty="0" smtClean="0"/>
              <a:t> el </a:t>
            </a:r>
            <a:r>
              <a:rPr lang="en-US" dirty="0" err="1" smtClean="0"/>
              <a:t>voltaje</a:t>
            </a:r>
            <a:r>
              <a:rPr lang="en-US" dirty="0" smtClean="0"/>
              <a:t> </a:t>
            </a:r>
            <a:r>
              <a:rPr lang="en-US" dirty="0" err="1" smtClean="0"/>
              <a:t>es</a:t>
            </a:r>
            <a:r>
              <a:rPr lang="en-US" dirty="0" smtClean="0"/>
              <a:t> la </a:t>
            </a:r>
            <a:r>
              <a:rPr lang="en-US" dirty="0" err="1" smtClean="0"/>
              <a:t>reducción</a:t>
            </a:r>
            <a:r>
              <a:rPr lang="en-US" dirty="0" smtClean="0"/>
              <a:t> de la </a:t>
            </a:r>
            <a:r>
              <a:rPr lang="en-US" dirty="0" err="1" smtClean="0"/>
              <a:t>caída</a:t>
            </a:r>
            <a:r>
              <a:rPr lang="en-US" dirty="0" smtClean="0"/>
              <a:t> de </a:t>
            </a:r>
            <a:r>
              <a:rPr lang="en-US" dirty="0" err="1" smtClean="0"/>
              <a:t>voltaje</a:t>
            </a:r>
            <a:r>
              <a:rPr lang="en-US" dirty="0" smtClean="0"/>
              <a:t>, que </a:t>
            </a:r>
            <a:r>
              <a:rPr lang="en-US" dirty="0" err="1" smtClean="0"/>
              <a:t>está</a:t>
            </a:r>
            <a:r>
              <a:rPr lang="en-US" dirty="0" smtClean="0"/>
              <a:t> </a:t>
            </a:r>
            <a:r>
              <a:rPr lang="en-US" dirty="0" err="1" smtClean="0"/>
              <a:t>relacionada</a:t>
            </a:r>
            <a:r>
              <a:rPr lang="en-US" dirty="0" smtClean="0"/>
              <a:t> con el </a:t>
            </a:r>
            <a:r>
              <a:rPr lang="en-US" dirty="0" err="1" smtClean="0"/>
              <a:t>nivel</a:t>
            </a:r>
            <a:r>
              <a:rPr lang="en-US" dirty="0" smtClean="0"/>
              <a:t> de </a:t>
            </a:r>
            <a:r>
              <a:rPr lang="en-US" dirty="0" err="1" smtClean="0"/>
              <a:t>voltaje</a:t>
            </a:r>
            <a:r>
              <a:rPr lang="en-US" dirty="0" smtClean="0"/>
              <a:t>, ∆V de la </a:t>
            </a:r>
            <a:r>
              <a:rPr lang="en-US" dirty="0" err="1" smtClean="0"/>
              <a:t>siguiente</a:t>
            </a:r>
            <a:r>
              <a:rPr lang="en-US" dirty="0" smtClean="0"/>
              <a:t> </a:t>
            </a:r>
            <a:r>
              <a:rPr lang="en-US" dirty="0" err="1" smtClean="0"/>
              <a:t>manera</a:t>
            </a:r>
            <a:r>
              <a:rPr lang="en-US" dirty="0" smtClean="0"/>
              <a:t>:</a:t>
            </a:r>
          </a:p>
          <a:p>
            <a:pPr algn="just"/>
            <a:endParaRPr lang="en-US" dirty="0" smtClean="0"/>
          </a:p>
          <a:p>
            <a:pPr algn="just"/>
            <a:endParaRPr lang="en-US" dirty="0"/>
          </a:p>
          <a:p>
            <a:pPr algn="just"/>
            <a:r>
              <a:rPr lang="en-US" dirty="0" err="1" smtClean="0"/>
              <a:t>Tener</a:t>
            </a:r>
            <a:r>
              <a:rPr lang="en-US" dirty="0" smtClean="0"/>
              <a:t> </a:t>
            </a:r>
            <a:r>
              <a:rPr lang="en-US" dirty="0" err="1" smtClean="0"/>
              <a:t>una</a:t>
            </a:r>
            <a:r>
              <a:rPr lang="en-US" dirty="0" smtClean="0"/>
              <a:t> </a:t>
            </a:r>
            <a:r>
              <a:rPr lang="en-US" dirty="0" err="1" smtClean="0"/>
              <a:t>caída</a:t>
            </a:r>
            <a:r>
              <a:rPr lang="en-US" dirty="0" smtClean="0"/>
              <a:t> de </a:t>
            </a:r>
            <a:r>
              <a:rPr lang="en-US" dirty="0" err="1" smtClean="0"/>
              <a:t>voltaje</a:t>
            </a:r>
            <a:r>
              <a:rPr lang="en-US" dirty="0" smtClean="0"/>
              <a:t> </a:t>
            </a:r>
            <a:r>
              <a:rPr lang="en-US" dirty="0" err="1" smtClean="0"/>
              <a:t>más</a:t>
            </a:r>
            <a:r>
              <a:rPr lang="en-US" dirty="0" smtClean="0"/>
              <a:t> </a:t>
            </a:r>
            <a:r>
              <a:rPr lang="en-US" dirty="0" err="1" smtClean="0"/>
              <a:t>pequeña</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ayuda</a:t>
            </a:r>
            <a:r>
              <a:rPr lang="en-US" dirty="0" smtClean="0"/>
              <a:t> a la </a:t>
            </a:r>
            <a:r>
              <a:rPr lang="en-US" dirty="0" err="1" smtClean="0"/>
              <a:t>empresa</a:t>
            </a:r>
            <a:r>
              <a:rPr lang="en-US" dirty="0" smtClean="0"/>
              <a:t> de </a:t>
            </a:r>
            <a:r>
              <a:rPr lang="en-US" dirty="0" err="1" smtClean="0"/>
              <a:t>servicios</a:t>
            </a:r>
            <a:r>
              <a:rPr lang="en-US" dirty="0" smtClean="0"/>
              <a:t> </a:t>
            </a:r>
            <a:r>
              <a:rPr lang="en-US" dirty="0" err="1" smtClean="0"/>
              <a:t>públicos</a:t>
            </a:r>
            <a:r>
              <a:rPr lang="en-US" dirty="0" smtClean="0"/>
              <a:t> a </a:t>
            </a:r>
            <a:r>
              <a:rPr lang="en-US" dirty="0" err="1" smtClean="0"/>
              <a:t>cumplir</a:t>
            </a:r>
            <a:r>
              <a:rPr lang="en-US" dirty="0" smtClean="0"/>
              <a:t> con </a:t>
            </a:r>
            <a:r>
              <a:rPr lang="en-US" dirty="0" err="1" smtClean="0"/>
              <a:t>su</a:t>
            </a:r>
            <a:r>
              <a:rPr lang="en-US" dirty="0" smtClean="0"/>
              <a:t> </a:t>
            </a:r>
            <a:r>
              <a:rPr lang="en-US" dirty="0" err="1" smtClean="0"/>
              <a:t>otro</a:t>
            </a:r>
            <a:r>
              <a:rPr lang="en-US" dirty="0" smtClean="0"/>
              <a:t> </a:t>
            </a:r>
            <a:r>
              <a:rPr lang="en-US" dirty="0" err="1" smtClean="0"/>
              <a:t>objetivo</a:t>
            </a:r>
            <a:r>
              <a:rPr lang="en-US" dirty="0" smtClean="0"/>
              <a:t>: </a:t>
            </a:r>
            <a:r>
              <a:rPr lang="en-US" dirty="0" err="1" smtClean="0"/>
              <a:t>proporcionar</a:t>
            </a:r>
            <a:r>
              <a:rPr lang="en-US" dirty="0" smtClean="0"/>
              <a:t> al </a:t>
            </a:r>
            <a:r>
              <a:rPr lang="en-US" dirty="0" err="1" smtClean="0"/>
              <a:t>cliente</a:t>
            </a:r>
            <a:r>
              <a:rPr lang="en-US" dirty="0" smtClean="0"/>
              <a:t> </a:t>
            </a:r>
            <a:r>
              <a:rPr lang="en-US" dirty="0" err="1" smtClean="0"/>
              <a:t>energía</a:t>
            </a:r>
            <a:r>
              <a:rPr lang="en-US" dirty="0" smtClean="0"/>
              <a:t> </a:t>
            </a:r>
            <a:r>
              <a:rPr lang="en-US" dirty="0" err="1" smtClean="0"/>
              <a:t>eléctrica</a:t>
            </a:r>
            <a:r>
              <a:rPr lang="en-US" dirty="0" smtClean="0"/>
              <a:t> de </a:t>
            </a:r>
            <a:r>
              <a:rPr lang="en-US" dirty="0" err="1" smtClean="0"/>
              <a:t>alta</a:t>
            </a:r>
            <a:r>
              <a:rPr lang="en-US" dirty="0" smtClean="0"/>
              <a:t> </a:t>
            </a:r>
            <a:r>
              <a:rPr lang="en-US" dirty="0" err="1" smtClean="0"/>
              <a:t>calidad</a:t>
            </a:r>
            <a:r>
              <a:rPr lang="en-US" dirty="0" smtClean="0"/>
              <a:t> que </a:t>
            </a:r>
            <a:r>
              <a:rPr lang="en-US" dirty="0" err="1" smtClean="0"/>
              <a:t>cumpla</a:t>
            </a:r>
            <a:r>
              <a:rPr lang="en-US" dirty="0" smtClean="0"/>
              <a:t> con </a:t>
            </a:r>
            <a:r>
              <a:rPr lang="en-US" dirty="0" err="1" smtClean="0"/>
              <a:t>los</a:t>
            </a:r>
            <a:r>
              <a:rPr lang="en-US" dirty="0" smtClean="0"/>
              <a:t> </a:t>
            </a:r>
            <a:r>
              <a:rPr lang="en-US" dirty="0" err="1" smtClean="0"/>
              <a:t>requisitos</a:t>
            </a:r>
            <a:r>
              <a:rPr lang="en-US" dirty="0" smtClean="0"/>
              <a:t> </a:t>
            </a:r>
            <a:r>
              <a:rPr lang="en-US" dirty="0" err="1" smtClean="0"/>
              <a:t>específicos</a:t>
            </a:r>
            <a:r>
              <a:rPr lang="en-US" dirty="0" smtClean="0"/>
              <a:t> de </a:t>
            </a:r>
            <a:r>
              <a:rPr lang="en-US" dirty="0" err="1" smtClean="0"/>
              <a:t>nivel</a:t>
            </a:r>
            <a:r>
              <a:rPr lang="en-US" dirty="0" smtClean="0"/>
              <a:t> de </a:t>
            </a:r>
            <a:r>
              <a:rPr lang="en-US" dirty="0" err="1" smtClean="0"/>
              <a:t>voltaje</a:t>
            </a:r>
            <a:r>
              <a:rPr lang="en-US" dirty="0" smtClean="0"/>
              <a:t>.</a:t>
            </a:r>
          </a:p>
        </p:txBody>
      </p:sp>
      <p:pic>
        <p:nvPicPr>
          <p:cNvPr id="3" name="Imagen 2"/>
          <p:cNvPicPr>
            <a:picLocks noChangeAspect="1"/>
          </p:cNvPicPr>
          <p:nvPr/>
        </p:nvPicPr>
        <p:blipFill>
          <a:blip r:embed="rId3"/>
          <a:stretch>
            <a:fillRect/>
          </a:stretch>
        </p:blipFill>
        <p:spPr>
          <a:xfrm>
            <a:off x="379392" y="2561544"/>
            <a:ext cx="4584494" cy="336035"/>
          </a:xfrm>
          <a:prstGeom prst="rect">
            <a:avLst/>
          </a:prstGeom>
        </p:spPr>
      </p:pic>
      <p:pic>
        <p:nvPicPr>
          <p:cNvPr id="4" name="Imagen 3"/>
          <p:cNvPicPr>
            <a:picLocks noChangeAspect="1"/>
          </p:cNvPicPr>
          <p:nvPr/>
        </p:nvPicPr>
        <p:blipFill>
          <a:blip r:embed="rId4"/>
          <a:stretch>
            <a:fillRect/>
          </a:stretch>
        </p:blipFill>
        <p:spPr>
          <a:xfrm>
            <a:off x="379393" y="5240927"/>
            <a:ext cx="4584494" cy="316725"/>
          </a:xfrm>
          <a:prstGeom prst="rect">
            <a:avLst/>
          </a:prstGeom>
        </p:spPr>
      </p:pic>
    </p:spTree>
    <p:extLst>
      <p:ext uri="{BB962C8B-B14F-4D97-AF65-F5344CB8AC3E}">
        <p14:creationId xmlns:p14="http://schemas.microsoft.com/office/powerpoint/2010/main" val="1167802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241946"/>
            <a:ext cx="11606151" cy="1477328"/>
          </a:xfrm>
          <a:prstGeom prst="rect">
            <a:avLst/>
          </a:prstGeom>
        </p:spPr>
        <p:txBody>
          <a:bodyPr wrap="square">
            <a:spAutoFit/>
          </a:bodyPr>
          <a:lstStyle/>
          <a:p>
            <a:pPr algn="just"/>
            <a:r>
              <a:rPr lang="en-US" dirty="0" err="1" smtClean="0"/>
              <a:t>Es</a:t>
            </a:r>
            <a:r>
              <a:rPr lang="en-US" dirty="0" smtClean="0"/>
              <a:t> </a:t>
            </a:r>
            <a:r>
              <a:rPr lang="en-US" dirty="0" err="1" smtClean="0"/>
              <a:t>por</a:t>
            </a:r>
            <a:r>
              <a:rPr lang="en-US" dirty="0" smtClean="0"/>
              <a:t> </a:t>
            </a:r>
            <a:r>
              <a:rPr lang="en-US" dirty="0" err="1" smtClean="0"/>
              <a:t>eso</a:t>
            </a:r>
            <a:r>
              <a:rPr lang="en-US" dirty="0" smtClean="0"/>
              <a:t> que </a:t>
            </a:r>
            <a:r>
              <a:rPr lang="en-US" dirty="0" err="1" smtClean="0"/>
              <a:t>aumentamos</a:t>
            </a:r>
            <a:r>
              <a:rPr lang="en-US" dirty="0" smtClean="0"/>
              <a:t> el </a:t>
            </a:r>
            <a:r>
              <a:rPr lang="en-US" dirty="0" err="1" smtClean="0"/>
              <a:t>voltaje</a:t>
            </a:r>
            <a:r>
              <a:rPr lang="en-US" dirty="0" smtClean="0"/>
              <a:t> para la </a:t>
            </a:r>
            <a:r>
              <a:rPr lang="en-US" dirty="0" err="1" smtClean="0"/>
              <a:t>transmisión</a:t>
            </a:r>
            <a:r>
              <a:rPr lang="en-US" dirty="0" smtClean="0"/>
              <a:t> de </a:t>
            </a:r>
            <a:r>
              <a:rPr lang="en-US" dirty="0" err="1" smtClean="0"/>
              <a:t>energía</a:t>
            </a:r>
            <a:r>
              <a:rPr lang="en-US" dirty="0" smtClean="0"/>
              <a:t> </a:t>
            </a:r>
            <a:r>
              <a:rPr lang="en-US" dirty="0" err="1" smtClean="0"/>
              <a:t>eléctrica</a:t>
            </a:r>
            <a:r>
              <a:rPr lang="en-US" dirty="0" smtClean="0"/>
              <a:t>, </a:t>
            </a:r>
            <a:r>
              <a:rPr lang="en-US" dirty="0" err="1" smtClean="0"/>
              <a:t>pero</a:t>
            </a:r>
            <a:r>
              <a:rPr lang="en-US" dirty="0" smtClean="0"/>
              <a:t> </a:t>
            </a:r>
            <a:r>
              <a:rPr lang="en-US" dirty="0" err="1" smtClean="0"/>
              <a:t>luego</a:t>
            </a:r>
            <a:r>
              <a:rPr lang="en-US" dirty="0" smtClean="0"/>
              <a:t> de que se </a:t>
            </a:r>
            <a:r>
              <a:rPr lang="en-US" dirty="0" err="1" smtClean="0"/>
              <a:t>entrega</a:t>
            </a:r>
            <a:r>
              <a:rPr lang="en-US" dirty="0" smtClean="0"/>
              <a:t> </a:t>
            </a:r>
            <a:r>
              <a:rPr lang="en-US" dirty="0" err="1" smtClean="0"/>
              <a:t>en</a:t>
            </a:r>
            <a:r>
              <a:rPr lang="en-US" dirty="0" smtClean="0"/>
              <a:t> el </a:t>
            </a:r>
            <a:r>
              <a:rPr lang="en-US" dirty="0" err="1" smtClean="0"/>
              <a:t>área</a:t>
            </a:r>
            <a:r>
              <a:rPr lang="en-US" dirty="0" smtClean="0"/>
              <a:t> </a:t>
            </a:r>
            <a:r>
              <a:rPr lang="en-US" dirty="0" err="1" smtClean="0"/>
              <a:t>donde</a:t>
            </a:r>
            <a:r>
              <a:rPr lang="en-US" dirty="0" smtClean="0"/>
              <a:t> se </a:t>
            </a:r>
            <a:r>
              <a:rPr lang="en-US" dirty="0" err="1" smtClean="0"/>
              <a:t>encuentran</a:t>
            </a:r>
            <a:r>
              <a:rPr lang="en-US" dirty="0" smtClean="0"/>
              <a:t> </a:t>
            </a:r>
            <a:r>
              <a:rPr lang="en-US" dirty="0" err="1" smtClean="0"/>
              <a:t>los</a:t>
            </a:r>
            <a:r>
              <a:rPr lang="en-US" dirty="0" smtClean="0"/>
              <a:t> </a:t>
            </a:r>
            <a:r>
              <a:rPr lang="en-US" dirty="0" err="1" smtClean="0"/>
              <a:t>clientes</a:t>
            </a:r>
            <a:r>
              <a:rPr lang="en-US" dirty="0" smtClean="0"/>
              <a:t>, </a:t>
            </a:r>
            <a:r>
              <a:rPr lang="en-US" dirty="0" err="1" smtClean="0"/>
              <a:t>bajamos</a:t>
            </a:r>
            <a:r>
              <a:rPr lang="en-US" dirty="0" smtClean="0"/>
              <a:t> </a:t>
            </a:r>
            <a:r>
              <a:rPr lang="en-US" dirty="0" err="1" smtClean="0"/>
              <a:t>gradualmente</a:t>
            </a:r>
            <a:r>
              <a:rPr lang="en-US" dirty="0" smtClean="0"/>
              <a:t> el </a:t>
            </a:r>
            <a:r>
              <a:rPr lang="en-US" dirty="0" err="1" smtClean="0"/>
              <a:t>voltaje</a:t>
            </a:r>
            <a:r>
              <a:rPr lang="en-US" dirty="0" smtClean="0"/>
              <a:t> hasta el </a:t>
            </a:r>
            <a:r>
              <a:rPr lang="en-US" dirty="0" err="1" smtClean="0"/>
              <a:t>nivel</a:t>
            </a:r>
            <a:r>
              <a:rPr lang="en-US" dirty="0" smtClean="0"/>
              <a:t> de </a:t>
            </a:r>
            <a:r>
              <a:rPr lang="en-US" dirty="0" err="1" smtClean="0"/>
              <a:t>uso</a:t>
            </a:r>
            <a:r>
              <a:rPr lang="en-US" dirty="0" smtClean="0"/>
              <a:t> </a:t>
            </a:r>
            <a:r>
              <a:rPr lang="en-US" dirty="0" err="1" smtClean="0"/>
              <a:t>seguro</a:t>
            </a:r>
            <a:r>
              <a:rPr lang="en-US" dirty="0" smtClean="0"/>
              <a:t> (208/120 V, </a:t>
            </a:r>
            <a:r>
              <a:rPr lang="en-US" dirty="0" err="1" smtClean="0"/>
              <a:t>por</a:t>
            </a:r>
            <a:r>
              <a:rPr lang="en-US" dirty="0" smtClean="0"/>
              <a:t> </a:t>
            </a:r>
            <a:r>
              <a:rPr lang="en-US" dirty="0" err="1" smtClean="0"/>
              <a:t>ejemplo</a:t>
            </a:r>
            <a:r>
              <a:rPr lang="en-US" dirty="0" smtClean="0"/>
              <a:t>). </a:t>
            </a:r>
            <a:r>
              <a:rPr lang="en-US" dirty="0" err="1" smtClean="0"/>
              <a:t>Obviamente</a:t>
            </a:r>
            <a:r>
              <a:rPr lang="en-US" dirty="0" smtClean="0"/>
              <a:t>, las </a:t>
            </a:r>
            <a:r>
              <a:rPr lang="en-US" dirty="0" err="1" smtClean="0"/>
              <a:t>subestaciones</a:t>
            </a:r>
            <a:r>
              <a:rPr lang="en-US" dirty="0" smtClean="0"/>
              <a:t> de </a:t>
            </a:r>
            <a:r>
              <a:rPr lang="en-US" dirty="0" err="1" smtClean="0"/>
              <a:t>transformación</a:t>
            </a:r>
            <a:r>
              <a:rPr lang="en-US" dirty="0" smtClean="0"/>
              <a:t> </a:t>
            </a:r>
            <a:r>
              <a:rPr lang="en-US" dirty="0" err="1" smtClean="0"/>
              <a:t>eléctrica</a:t>
            </a:r>
            <a:r>
              <a:rPr lang="en-US" dirty="0" smtClean="0"/>
              <a:t> </a:t>
            </a:r>
            <a:r>
              <a:rPr lang="en-US" dirty="0" err="1" smtClean="0"/>
              <a:t>están</a:t>
            </a:r>
            <a:r>
              <a:rPr lang="en-US" dirty="0" smtClean="0"/>
              <a:t> </a:t>
            </a:r>
            <a:r>
              <a:rPr lang="en-US" dirty="0" err="1" smtClean="0"/>
              <a:t>jugando</a:t>
            </a:r>
            <a:r>
              <a:rPr lang="en-US" dirty="0" smtClean="0"/>
              <a:t> un </a:t>
            </a:r>
            <a:r>
              <a:rPr lang="en-US" dirty="0" err="1" smtClean="0"/>
              <a:t>papel</a:t>
            </a:r>
            <a:r>
              <a:rPr lang="en-US" dirty="0" smtClean="0"/>
              <a:t> </a:t>
            </a:r>
            <a:r>
              <a:rPr lang="en-US" dirty="0" err="1" smtClean="0"/>
              <a:t>importante</a:t>
            </a:r>
            <a:r>
              <a:rPr lang="en-US" dirty="0" smtClean="0"/>
              <a:t> </a:t>
            </a:r>
            <a:r>
              <a:rPr lang="en-US" dirty="0" err="1" smtClean="0"/>
              <a:t>en</a:t>
            </a:r>
            <a:r>
              <a:rPr lang="en-US" dirty="0" smtClean="0"/>
              <a:t> el </a:t>
            </a:r>
            <a:r>
              <a:rPr lang="en-US" dirty="0" err="1" smtClean="0"/>
              <a:t>cumplimiento</a:t>
            </a:r>
            <a:r>
              <a:rPr lang="en-US" dirty="0" smtClean="0"/>
              <a:t> de </a:t>
            </a:r>
            <a:r>
              <a:rPr lang="en-US" dirty="0" err="1" smtClean="0"/>
              <a:t>esta</a:t>
            </a:r>
            <a:r>
              <a:rPr lang="en-US" dirty="0" smtClean="0"/>
              <a:t> </a:t>
            </a:r>
            <a:r>
              <a:rPr lang="en-US" dirty="0" err="1" smtClean="0"/>
              <a:t>tarea</a:t>
            </a:r>
            <a:r>
              <a:rPr lang="en-US" dirty="0" smtClean="0"/>
              <a:t>. El </a:t>
            </a:r>
            <a:r>
              <a:rPr lang="en-US" dirty="0" err="1" smtClean="0"/>
              <a:t>número</a:t>
            </a:r>
            <a:r>
              <a:rPr lang="en-US" dirty="0" smtClean="0"/>
              <a:t> de </a:t>
            </a:r>
            <a:r>
              <a:rPr lang="en-US" dirty="0" err="1" smtClean="0"/>
              <a:t>pasos</a:t>
            </a:r>
            <a:r>
              <a:rPr lang="en-US" dirty="0" smtClean="0"/>
              <a:t> </a:t>
            </a:r>
            <a:r>
              <a:rPr lang="en-US" dirty="0" err="1" smtClean="0"/>
              <a:t>en</a:t>
            </a:r>
            <a:r>
              <a:rPr lang="en-US" dirty="0" smtClean="0"/>
              <a:t> </a:t>
            </a:r>
            <a:r>
              <a:rPr lang="en-US" dirty="0" err="1" smtClean="0"/>
              <a:t>subir</a:t>
            </a:r>
            <a:r>
              <a:rPr lang="en-US" dirty="0" smtClean="0"/>
              <a:t> y </a:t>
            </a:r>
            <a:r>
              <a:rPr lang="en-US" dirty="0" err="1" smtClean="0"/>
              <a:t>bajar</a:t>
            </a:r>
            <a:r>
              <a:rPr lang="en-US" dirty="0" smtClean="0"/>
              <a:t> el </a:t>
            </a:r>
            <a:r>
              <a:rPr lang="en-US" dirty="0" err="1" smtClean="0"/>
              <a:t>voltaje</a:t>
            </a:r>
            <a:r>
              <a:rPr lang="en-US" dirty="0" smtClean="0"/>
              <a:t> se define a </a:t>
            </a:r>
            <a:r>
              <a:rPr lang="en-US" dirty="0" err="1" smtClean="0"/>
              <a:t>través</a:t>
            </a:r>
            <a:r>
              <a:rPr lang="en-US" dirty="0" smtClean="0"/>
              <a:t> de </a:t>
            </a:r>
            <a:r>
              <a:rPr lang="en-US" dirty="0" err="1" smtClean="0"/>
              <a:t>estudios</a:t>
            </a:r>
            <a:r>
              <a:rPr lang="en-US" dirty="0" smtClean="0"/>
              <a:t> de </a:t>
            </a:r>
            <a:r>
              <a:rPr lang="en-US" dirty="0" err="1" smtClean="0"/>
              <a:t>optimización</a:t>
            </a:r>
            <a:r>
              <a:rPr lang="en-US" dirty="0" smtClean="0"/>
              <a:t> </a:t>
            </a:r>
            <a:r>
              <a:rPr lang="en-US" dirty="0" err="1" smtClean="0"/>
              <a:t>realizados</a:t>
            </a:r>
            <a:r>
              <a:rPr lang="en-US" dirty="0" smtClean="0"/>
              <a:t> </a:t>
            </a:r>
            <a:r>
              <a:rPr lang="en-US" dirty="0" err="1" smtClean="0"/>
              <a:t>por</a:t>
            </a:r>
            <a:r>
              <a:rPr lang="en-US" dirty="0" smtClean="0"/>
              <a:t> </a:t>
            </a:r>
            <a:r>
              <a:rPr lang="en-US" dirty="0" err="1" smtClean="0"/>
              <a:t>los</a:t>
            </a:r>
            <a:r>
              <a:rPr lang="en-US" dirty="0" smtClean="0"/>
              <a:t> </a:t>
            </a:r>
            <a:r>
              <a:rPr lang="en-US" dirty="0" err="1" smtClean="0"/>
              <a:t>planificadores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a:t>
            </a:r>
            <a:endParaRPr lang="en-US" dirty="0"/>
          </a:p>
        </p:txBody>
      </p:sp>
    </p:spTree>
    <p:extLst>
      <p:ext uri="{BB962C8B-B14F-4D97-AF65-F5344CB8AC3E}">
        <p14:creationId xmlns:p14="http://schemas.microsoft.com/office/powerpoint/2010/main" val="3138749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48438"/>
            <a:ext cx="6499761" cy="4524315"/>
          </a:xfrm>
          <a:prstGeom prst="rect">
            <a:avLst/>
          </a:prstGeom>
        </p:spPr>
        <p:txBody>
          <a:bodyPr wrap="square">
            <a:spAutoFit/>
          </a:bodyPr>
          <a:lstStyle/>
          <a:p>
            <a:pPr algn="just"/>
            <a:r>
              <a:rPr lang="en-US" b="1" dirty="0" err="1" smtClean="0"/>
              <a:t>Misión</a:t>
            </a:r>
            <a:r>
              <a:rPr lang="en-US" b="1" dirty="0" smtClean="0"/>
              <a:t> de las </a:t>
            </a:r>
            <a:r>
              <a:rPr lang="en-US" b="1" dirty="0" err="1" smtClean="0"/>
              <a:t>Subestaciones</a:t>
            </a:r>
            <a:endParaRPr lang="en-US" b="1" dirty="0" smtClean="0"/>
          </a:p>
          <a:p>
            <a:pPr algn="just"/>
            <a:endParaRPr lang="en-US" dirty="0" smtClean="0"/>
          </a:p>
          <a:p>
            <a:pPr algn="just"/>
            <a:r>
              <a:rPr lang="en-US" dirty="0" smtClean="0"/>
              <a:t>Las </a:t>
            </a:r>
            <a:r>
              <a:rPr lang="en-US" dirty="0" err="1" smtClean="0"/>
              <a:t>Subestaciones</a:t>
            </a:r>
            <a:r>
              <a:rPr lang="en-US" dirty="0" smtClean="0"/>
              <a:t> </a:t>
            </a:r>
            <a:r>
              <a:rPr lang="en-US" dirty="0" err="1" smtClean="0"/>
              <a:t>Eléctricas</a:t>
            </a:r>
            <a:r>
              <a:rPr lang="en-US" dirty="0" smtClean="0"/>
              <a:t> </a:t>
            </a:r>
            <a:r>
              <a:rPr lang="en-US" dirty="0" err="1" smtClean="0"/>
              <a:t>tienen</a:t>
            </a:r>
            <a:r>
              <a:rPr lang="en-US" dirty="0" smtClean="0"/>
              <a:t> la </a:t>
            </a:r>
            <a:r>
              <a:rPr lang="en-US" dirty="0" err="1" smtClean="0"/>
              <a:t>siguiente</a:t>
            </a:r>
            <a:r>
              <a:rPr lang="en-US" dirty="0" smtClean="0"/>
              <a:t> </a:t>
            </a:r>
            <a:r>
              <a:rPr lang="en-US" dirty="0" err="1" smtClean="0"/>
              <a:t>misión</a:t>
            </a:r>
            <a:r>
              <a:rPr lang="en-US" dirty="0" smtClean="0"/>
              <a:t> a </a:t>
            </a:r>
            <a:r>
              <a:rPr lang="en-US" dirty="0" err="1" smtClean="0"/>
              <a:t>cumplir</a:t>
            </a:r>
            <a:r>
              <a:rPr lang="en-US" dirty="0" smtClean="0"/>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Transformación</a:t>
            </a:r>
            <a:r>
              <a:rPr lang="en-US" b="1" dirty="0" smtClean="0">
                <a:solidFill>
                  <a:srgbClr val="0070C0"/>
                </a:solidFill>
              </a:rPr>
              <a:t> de </a:t>
            </a:r>
            <a:r>
              <a:rPr lang="en-US" b="1" dirty="0" err="1" smtClean="0">
                <a:solidFill>
                  <a:srgbClr val="0070C0"/>
                </a:solidFill>
              </a:rPr>
              <a:t>voltaje</a:t>
            </a:r>
            <a:r>
              <a:rPr lang="en-US" b="1" dirty="0" smtClean="0">
                <a:solidFill>
                  <a:srgbClr val="0070C0"/>
                </a:solidFill>
              </a:rPr>
              <a:t> </a:t>
            </a:r>
            <a:r>
              <a:rPr lang="en-US" b="1" dirty="0" err="1" smtClean="0">
                <a:solidFill>
                  <a:srgbClr val="0070C0"/>
                </a:solidFill>
              </a:rPr>
              <a:t>ascendente</a:t>
            </a:r>
            <a:r>
              <a:rPr lang="en-US" b="1" dirty="0" smtClean="0">
                <a:solidFill>
                  <a:srgbClr val="0070C0"/>
                </a:solidFill>
              </a:rPr>
              <a:t> y </a:t>
            </a:r>
            <a:r>
              <a:rPr lang="en-US" b="1" dirty="0" err="1" smtClean="0">
                <a:solidFill>
                  <a:srgbClr val="0070C0"/>
                </a:solidFill>
              </a:rPr>
              <a:t>descendente</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conexión</a:t>
            </a:r>
            <a:r>
              <a:rPr lang="en-US" b="1" dirty="0" smtClean="0">
                <a:solidFill>
                  <a:srgbClr val="0070C0"/>
                </a:solidFill>
              </a:rPr>
              <a:t> de </a:t>
            </a:r>
            <a:r>
              <a:rPr lang="en-US" b="1" dirty="0" err="1" smtClean="0">
                <a:solidFill>
                  <a:srgbClr val="0070C0"/>
                </a:solidFill>
              </a:rPr>
              <a:t>líneas</a:t>
            </a:r>
            <a:r>
              <a:rPr lang="en-US" b="1" dirty="0" smtClean="0">
                <a:solidFill>
                  <a:srgbClr val="0070C0"/>
                </a:solidFill>
              </a:rPr>
              <a:t> de </a:t>
            </a:r>
            <a:r>
              <a:rPr lang="en-US" b="1" dirty="0" err="1" smtClean="0">
                <a:solidFill>
                  <a:srgbClr val="0070C0"/>
                </a:solidFill>
              </a:rPr>
              <a:t>transmisión</a:t>
            </a:r>
            <a:r>
              <a:rPr lang="en-US" b="1" dirty="0" smtClean="0">
                <a:solidFill>
                  <a:srgbClr val="0070C0"/>
                </a:solidFill>
              </a:rPr>
              <a:t> y </a:t>
            </a:r>
            <a:r>
              <a:rPr lang="en-US" b="1" dirty="0" err="1" smtClean="0">
                <a:solidFill>
                  <a:srgbClr val="0070C0"/>
                </a:solidFill>
              </a:rPr>
              <a:t>distribución</a:t>
            </a:r>
            <a:r>
              <a:rPr lang="en-US" b="1" dirty="0" smtClean="0">
                <a:solidFill>
                  <a:srgbClr val="0070C0"/>
                </a:solidFill>
              </a:rPr>
              <a:t> </a:t>
            </a:r>
            <a:r>
              <a:rPr lang="en-US" b="1" dirty="0" err="1" smtClean="0">
                <a:solidFill>
                  <a:srgbClr val="0070C0"/>
                </a:solidFill>
              </a:rPr>
              <a:t>separadas</a:t>
            </a:r>
            <a:r>
              <a:rPr lang="en-US" b="1" dirty="0" smtClean="0">
                <a:solidFill>
                  <a:srgbClr val="0070C0"/>
                </a:solidFill>
              </a:rPr>
              <a:t> para </a:t>
            </a:r>
            <a:r>
              <a:rPr lang="en-US" b="1" dirty="0" err="1" smtClean="0">
                <a:solidFill>
                  <a:srgbClr val="0070C0"/>
                </a:solidFill>
              </a:rPr>
              <a:t>aumentar</a:t>
            </a:r>
            <a:r>
              <a:rPr lang="en-US" b="1" dirty="0" smtClean="0">
                <a:solidFill>
                  <a:srgbClr val="0070C0"/>
                </a:solidFill>
              </a:rPr>
              <a:t> la </a:t>
            </a:r>
            <a:r>
              <a:rPr lang="en-US" b="1" dirty="0" err="1" smtClean="0">
                <a:solidFill>
                  <a:srgbClr val="0070C0"/>
                </a:solidFill>
              </a:rPr>
              <a:t>eficiencia</a:t>
            </a:r>
            <a:r>
              <a:rPr lang="en-US" b="1" dirty="0" smtClean="0">
                <a:solidFill>
                  <a:srgbClr val="0070C0"/>
                </a:solidFill>
              </a:rPr>
              <a:t> y la </a:t>
            </a:r>
            <a:r>
              <a:rPr lang="en-US" b="1" dirty="0" err="1" smtClean="0">
                <a:solidFill>
                  <a:srgbClr val="0070C0"/>
                </a:solidFill>
              </a:rPr>
              <a:t>confiabilidad</a:t>
            </a:r>
            <a:r>
              <a:rPr lang="en-US" b="1" dirty="0" smtClean="0">
                <a:solidFill>
                  <a:srgbClr val="0070C0"/>
                </a:solidFill>
              </a:rPr>
              <a:t> del </a:t>
            </a:r>
            <a:r>
              <a:rPr lang="en-US" b="1" dirty="0" err="1" smtClean="0">
                <a:solidFill>
                  <a:srgbClr val="0070C0"/>
                </a:solidFill>
              </a:rPr>
              <a:t>suministro</a:t>
            </a:r>
            <a:r>
              <a:rPr lang="en-US" b="1" dirty="0" smtClean="0">
                <a:solidFill>
                  <a:srgbClr val="0070C0"/>
                </a:solidFill>
              </a:rPr>
              <a:t> de </a:t>
            </a:r>
            <a:r>
              <a:rPr lang="en-US" b="1" dirty="0" err="1" smtClean="0">
                <a:solidFill>
                  <a:srgbClr val="0070C0"/>
                </a:solidFill>
              </a:rPr>
              <a:t>energía</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 </a:t>
            </a:r>
            <a:r>
              <a:rPr lang="en-US" b="1" dirty="0" err="1" smtClean="0">
                <a:solidFill>
                  <a:srgbClr val="0070C0"/>
                </a:solidFill>
              </a:rPr>
              <a:t>Seccionamiento</a:t>
            </a:r>
            <a:r>
              <a:rPr lang="en-US" b="1" dirty="0" smtClean="0">
                <a:solidFill>
                  <a:srgbClr val="0070C0"/>
                </a:solidFill>
              </a:rPr>
              <a:t> del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potencia</a:t>
            </a:r>
            <a:r>
              <a:rPr lang="en-US" b="1" dirty="0" smtClean="0">
                <a:solidFill>
                  <a:srgbClr val="0070C0"/>
                </a:solidFill>
              </a:rPr>
              <a:t> para </a:t>
            </a:r>
            <a:r>
              <a:rPr lang="en-US" b="1" dirty="0" err="1" smtClean="0">
                <a:solidFill>
                  <a:srgbClr val="0070C0"/>
                </a:solidFill>
              </a:rPr>
              <a:t>aumentar</a:t>
            </a:r>
            <a:r>
              <a:rPr lang="en-US" b="1" dirty="0" smtClean="0">
                <a:solidFill>
                  <a:srgbClr val="0070C0"/>
                </a:solidFill>
              </a:rPr>
              <a:t> </a:t>
            </a:r>
            <a:r>
              <a:rPr lang="en-US" b="1" dirty="0" err="1" smtClean="0">
                <a:solidFill>
                  <a:srgbClr val="0070C0"/>
                </a:solidFill>
              </a:rPr>
              <a:t>su</a:t>
            </a:r>
            <a:r>
              <a:rPr lang="en-US" b="1" dirty="0" smtClean="0">
                <a:solidFill>
                  <a:srgbClr val="0070C0"/>
                </a:solidFill>
              </a:rPr>
              <a:t> </a:t>
            </a:r>
            <a:r>
              <a:rPr lang="en-US" b="1" dirty="0" err="1" smtClean="0">
                <a:solidFill>
                  <a:srgbClr val="0070C0"/>
                </a:solidFill>
              </a:rPr>
              <a:t>confiabilidad</a:t>
            </a:r>
            <a:r>
              <a:rPr lang="en-US" b="1" dirty="0" smtClean="0">
                <a:solidFill>
                  <a:srgbClr val="0070C0"/>
                </a:solidFill>
              </a:rPr>
              <a:t> y </a:t>
            </a:r>
            <a:r>
              <a:rPr lang="en-US" b="1" dirty="0" err="1" smtClean="0">
                <a:solidFill>
                  <a:srgbClr val="0070C0"/>
                </a:solidFill>
              </a:rPr>
              <a:t>flexibilidad</a:t>
            </a:r>
            <a:r>
              <a:rPr lang="en-US" b="1" dirty="0" smtClean="0">
                <a:solidFill>
                  <a:srgbClr val="0070C0"/>
                </a:solidFill>
              </a:rPr>
              <a:t> </a:t>
            </a:r>
            <a:r>
              <a:rPr lang="en-US" b="1" dirty="0" err="1" smtClean="0">
                <a:solidFill>
                  <a:srgbClr val="0070C0"/>
                </a:solidFill>
              </a:rPr>
              <a:t>operativa</a:t>
            </a:r>
            <a:r>
              <a:rPr lang="en-US" b="1" dirty="0" smtClean="0">
                <a:solidFill>
                  <a:srgbClr val="0070C0"/>
                </a:solidFill>
              </a:rPr>
              <a:t> -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llamada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a:t>
            </a:r>
          </a:p>
          <a:p>
            <a:pPr algn="just"/>
            <a:endParaRPr lang="en-US" dirty="0" smtClean="0"/>
          </a:p>
          <a:p>
            <a:pPr algn="just"/>
            <a:r>
              <a:rPr lang="en-US" dirty="0" err="1" smtClean="0"/>
              <a:t>Discutamos</a:t>
            </a:r>
            <a:r>
              <a:rPr lang="en-US" dirty="0" smtClean="0"/>
              <a:t> el </a:t>
            </a:r>
            <a:r>
              <a:rPr lang="en-US" dirty="0" err="1" smtClean="0"/>
              <a:t>significado</a:t>
            </a:r>
            <a:r>
              <a:rPr lang="en-US" dirty="0" smtClean="0"/>
              <a:t> de </a:t>
            </a:r>
            <a:r>
              <a:rPr lang="en-US" dirty="0" err="1" smtClean="0"/>
              <a:t>seccionar</a:t>
            </a:r>
            <a:r>
              <a:rPr lang="en-US" dirty="0" smtClean="0"/>
              <a:t> el </a:t>
            </a:r>
            <a:r>
              <a:rPr lang="en-US" dirty="0" err="1" smtClean="0"/>
              <a:t>sistema</a:t>
            </a:r>
            <a:r>
              <a:rPr lang="en-US" dirty="0" smtClean="0"/>
              <a:t> de </a:t>
            </a:r>
            <a:r>
              <a:rPr lang="en-US" dirty="0" err="1" smtClean="0"/>
              <a:t>potencia</a:t>
            </a:r>
            <a:r>
              <a:rPr lang="en-US" dirty="0" smtClean="0"/>
              <a:t>, las </a:t>
            </a:r>
            <a:r>
              <a:rPr lang="en-US" dirty="0" err="1" smtClean="0"/>
              <a:t>razones</a:t>
            </a:r>
            <a:r>
              <a:rPr lang="en-US" dirty="0" smtClean="0"/>
              <a:t> para </a:t>
            </a:r>
            <a:r>
              <a:rPr lang="en-US" dirty="0" err="1" smtClean="0"/>
              <a:t>ello</a:t>
            </a:r>
            <a:r>
              <a:rPr lang="en-US" dirty="0" smtClean="0"/>
              <a:t> y </a:t>
            </a:r>
            <a:r>
              <a:rPr lang="en-US" dirty="0" err="1" smtClean="0"/>
              <a:t>los</a:t>
            </a:r>
            <a:r>
              <a:rPr lang="en-US" dirty="0" smtClean="0"/>
              <a:t> </a:t>
            </a:r>
            <a:r>
              <a:rPr lang="en-US" dirty="0" err="1" smtClean="0"/>
              <a:t>beneficios</a:t>
            </a:r>
            <a:r>
              <a:rPr lang="en-US" dirty="0" smtClean="0"/>
              <a:t> que </a:t>
            </a:r>
            <a:r>
              <a:rPr lang="en-US" dirty="0" err="1" smtClean="0"/>
              <a:t>tiene</a:t>
            </a:r>
            <a:r>
              <a:rPr lang="en-US" dirty="0" smtClean="0"/>
              <a:t> </a:t>
            </a:r>
            <a:r>
              <a:rPr lang="en-US" dirty="0" err="1" smtClean="0"/>
              <a:t>usando</a:t>
            </a:r>
            <a:r>
              <a:rPr lang="en-US" dirty="0" smtClean="0"/>
              <a:t> </a:t>
            </a:r>
            <a:r>
              <a:rPr lang="en-US" dirty="0" err="1" smtClean="0"/>
              <a:t>como</a:t>
            </a:r>
            <a:r>
              <a:rPr lang="en-US" dirty="0" smtClean="0"/>
              <a:t> </a:t>
            </a:r>
            <a:r>
              <a:rPr lang="en-US" dirty="0" err="1" smtClean="0"/>
              <a:t>ejemplo</a:t>
            </a:r>
            <a:r>
              <a:rPr lang="en-US" dirty="0" smtClean="0"/>
              <a:t> la </a:t>
            </a:r>
            <a:r>
              <a:rPr lang="en-US" dirty="0" err="1" smtClean="0"/>
              <a:t>línea</a:t>
            </a:r>
            <a:r>
              <a:rPr lang="en-US" dirty="0" smtClean="0"/>
              <a:t> de </a:t>
            </a:r>
            <a:r>
              <a:rPr lang="en-US" dirty="0" err="1" smtClean="0"/>
              <a:t>energía</a:t>
            </a:r>
            <a:r>
              <a:rPr lang="en-US" dirty="0" smtClean="0"/>
              <a:t> que </a:t>
            </a:r>
            <a:r>
              <a:rPr lang="en-US" dirty="0" err="1" smtClean="0"/>
              <a:t>conecta</a:t>
            </a:r>
            <a:r>
              <a:rPr lang="en-US" dirty="0" smtClean="0"/>
              <a:t> dos </a:t>
            </a:r>
            <a:r>
              <a:rPr lang="en-US" dirty="0" err="1" smtClean="0"/>
              <a:t>subestaciones</a:t>
            </a:r>
            <a:r>
              <a:rPr lang="en-US" dirty="0" smtClean="0"/>
              <a:t> que se </a:t>
            </a:r>
            <a:r>
              <a:rPr lang="en-US" dirty="0" err="1" smtClean="0"/>
              <a:t>muestran</a:t>
            </a:r>
            <a:r>
              <a:rPr lang="en-US" dirty="0" smtClean="0"/>
              <a:t> </a:t>
            </a:r>
            <a:r>
              <a:rPr lang="en-US" dirty="0" err="1" smtClean="0"/>
              <a:t>en</a:t>
            </a:r>
            <a:r>
              <a:rPr lang="en-US" dirty="0" smtClean="0"/>
              <a:t> la Fig.2.</a:t>
            </a:r>
            <a:endParaRPr lang="en-US" dirty="0"/>
          </a:p>
        </p:txBody>
      </p:sp>
      <p:pic>
        <p:nvPicPr>
          <p:cNvPr id="3" name="Imagen 2"/>
          <p:cNvPicPr>
            <a:picLocks noChangeAspect="1"/>
          </p:cNvPicPr>
          <p:nvPr/>
        </p:nvPicPr>
        <p:blipFill>
          <a:blip r:embed="rId3"/>
          <a:stretch>
            <a:fillRect/>
          </a:stretch>
        </p:blipFill>
        <p:spPr>
          <a:xfrm>
            <a:off x="6999266" y="457957"/>
            <a:ext cx="4914900" cy="3935913"/>
          </a:xfrm>
          <a:prstGeom prst="rect">
            <a:avLst/>
          </a:prstGeom>
        </p:spPr>
      </p:pic>
      <p:sp>
        <p:nvSpPr>
          <p:cNvPr id="4" name="Rectángulo 3"/>
          <p:cNvSpPr/>
          <p:nvPr/>
        </p:nvSpPr>
        <p:spPr>
          <a:xfrm>
            <a:off x="6964944" y="4298661"/>
            <a:ext cx="4983544" cy="369332"/>
          </a:xfrm>
          <a:prstGeom prst="rect">
            <a:avLst/>
          </a:prstGeom>
        </p:spPr>
        <p:txBody>
          <a:bodyPr wrap="none">
            <a:spAutoFit/>
          </a:bodyPr>
          <a:lstStyle/>
          <a:p>
            <a:r>
              <a:rPr lang="en-US" b="1" dirty="0" err="1" smtClean="0"/>
              <a:t>Figura</a:t>
            </a:r>
            <a:r>
              <a:rPr lang="en-US" b="1" dirty="0" smtClean="0"/>
              <a:t> 2. </a:t>
            </a:r>
            <a:r>
              <a:rPr lang="en-US" b="1" dirty="0" err="1" smtClean="0"/>
              <a:t>Seccionamiento</a:t>
            </a:r>
            <a:r>
              <a:rPr lang="en-US" b="1" dirty="0" smtClean="0"/>
              <a:t> de </a:t>
            </a:r>
            <a:r>
              <a:rPr lang="en-US" b="1" dirty="0" err="1" smtClean="0"/>
              <a:t>Sistemas</a:t>
            </a:r>
            <a:r>
              <a:rPr lang="en-US" b="1" dirty="0" smtClean="0"/>
              <a:t> de </a:t>
            </a:r>
            <a:r>
              <a:rPr lang="en-US" b="1" dirty="0" err="1" smtClean="0"/>
              <a:t>Potencia</a:t>
            </a:r>
            <a:r>
              <a:rPr lang="en-US" b="1" dirty="0" smtClean="0"/>
              <a:t>.</a:t>
            </a:r>
            <a:endParaRPr lang="en-US" b="1" dirty="0"/>
          </a:p>
        </p:txBody>
      </p:sp>
      <p:sp>
        <p:nvSpPr>
          <p:cNvPr id="5" name="Rectángulo 4"/>
          <p:cNvSpPr/>
          <p:nvPr/>
        </p:nvSpPr>
        <p:spPr>
          <a:xfrm>
            <a:off x="245423" y="4667993"/>
            <a:ext cx="11703065" cy="2031325"/>
          </a:xfrm>
          <a:prstGeom prst="rect">
            <a:avLst/>
          </a:prstGeom>
        </p:spPr>
        <p:txBody>
          <a:bodyPr wrap="square">
            <a:spAutoFit/>
          </a:bodyPr>
          <a:lstStyle/>
          <a:p>
            <a:pPr algn="just"/>
            <a:r>
              <a:rPr lang="en-US" dirty="0" smtClean="0"/>
              <a:t>Como </a:t>
            </a:r>
            <a:r>
              <a:rPr lang="en-US" dirty="0" err="1" smtClean="0"/>
              <a:t>podemos</a:t>
            </a:r>
            <a:r>
              <a:rPr lang="en-US" dirty="0" smtClean="0"/>
              <a:t> </a:t>
            </a:r>
            <a:r>
              <a:rPr lang="en-US" dirty="0" err="1" smtClean="0"/>
              <a:t>ver</a:t>
            </a:r>
            <a:r>
              <a:rPr lang="en-US" dirty="0" smtClean="0"/>
              <a:t>, </a:t>
            </a:r>
            <a:r>
              <a:rPr lang="en-US" dirty="0" err="1" smtClean="0"/>
              <a:t>esta</a:t>
            </a:r>
            <a:r>
              <a:rPr lang="en-US" dirty="0" smtClean="0"/>
              <a:t> </a:t>
            </a:r>
            <a:r>
              <a:rPr lang="en-US" dirty="0" err="1" smtClean="0"/>
              <a:t>línea</a:t>
            </a:r>
            <a:r>
              <a:rPr lang="en-US" dirty="0" smtClean="0"/>
              <a:t> </a:t>
            </a:r>
            <a:r>
              <a:rPr lang="en-US" dirty="0" err="1" smtClean="0"/>
              <a:t>tiene</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en</a:t>
            </a:r>
            <a:r>
              <a:rPr lang="en-US" dirty="0" smtClean="0"/>
              <a:t> ambos </a:t>
            </a:r>
            <a:r>
              <a:rPr lang="en-US" dirty="0" err="1" smtClean="0"/>
              <a:t>extremos</a:t>
            </a:r>
            <a:r>
              <a:rPr lang="en-US" dirty="0" smtClean="0"/>
              <a:t> y </a:t>
            </a:r>
            <a:r>
              <a:rPr lang="en-US" dirty="0" err="1" smtClean="0"/>
              <a:t>cuatro</a:t>
            </a:r>
            <a:r>
              <a:rPr lang="en-US" dirty="0" smtClean="0"/>
              <a:t> </a:t>
            </a:r>
            <a:r>
              <a:rPr lang="en-US" dirty="0" err="1" smtClean="0"/>
              <a:t>grifos</a:t>
            </a:r>
            <a:r>
              <a:rPr lang="en-US" dirty="0" smtClean="0"/>
              <a:t> que </a:t>
            </a:r>
            <a:r>
              <a:rPr lang="en-US" dirty="0" err="1" smtClean="0"/>
              <a:t>alimentan</a:t>
            </a:r>
            <a:r>
              <a:rPr lang="en-US" dirty="0" smtClean="0"/>
              <a:t> a </a:t>
            </a:r>
            <a:r>
              <a:rPr lang="en-US" dirty="0" err="1" smtClean="0"/>
              <a:t>los</a:t>
            </a:r>
            <a:r>
              <a:rPr lang="en-US" dirty="0" smtClean="0"/>
              <a:t> </a:t>
            </a:r>
            <a:r>
              <a:rPr lang="en-US" dirty="0" err="1" smtClean="0"/>
              <a:t>clientes</a:t>
            </a:r>
            <a:r>
              <a:rPr lang="en-US" dirty="0" smtClean="0"/>
              <a:t> (</a:t>
            </a:r>
            <a:r>
              <a:rPr lang="en-US" dirty="0" err="1" smtClean="0"/>
              <a:t>más</a:t>
            </a:r>
            <a:r>
              <a:rPr lang="en-US" dirty="0" smtClean="0"/>
              <a:t> </a:t>
            </a:r>
            <a:r>
              <a:rPr lang="en-US" dirty="0" err="1" smtClean="0"/>
              <a:t>adelante</a:t>
            </a:r>
            <a:r>
              <a:rPr lang="en-US" dirty="0" smtClean="0"/>
              <a:t> </a:t>
            </a:r>
            <a:r>
              <a:rPr lang="en-US" dirty="0" err="1" smtClean="0"/>
              <a:t>hablaremos</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con mayor </a:t>
            </a:r>
            <a:r>
              <a:rPr lang="en-US" dirty="0" err="1" smtClean="0"/>
              <a:t>detalle</a:t>
            </a:r>
            <a:r>
              <a:rPr lang="en-US" dirty="0" smtClean="0"/>
              <a:t>). </a:t>
            </a:r>
          </a:p>
          <a:p>
            <a:pPr algn="just"/>
            <a:r>
              <a:rPr lang="en-US" dirty="0" smtClean="0"/>
              <a:t>Antes de la </a:t>
            </a:r>
            <a:r>
              <a:rPr lang="en-US" dirty="0" err="1" smtClean="0"/>
              <a:t>seccionalización</a:t>
            </a:r>
            <a:r>
              <a:rPr lang="en-US" dirty="0" smtClean="0"/>
              <a:t>, </a:t>
            </a:r>
            <a:r>
              <a:rPr lang="en-US" dirty="0" err="1" smtClean="0"/>
              <a:t>cualquier</a:t>
            </a:r>
            <a:r>
              <a:rPr lang="en-US" dirty="0" smtClean="0"/>
              <a:t> </a:t>
            </a:r>
            <a:r>
              <a:rPr lang="en-US" dirty="0" err="1" smtClean="0"/>
              <a:t>falla</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provocaría</a:t>
            </a:r>
            <a:r>
              <a:rPr lang="en-US" dirty="0" smtClean="0"/>
              <a:t> que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en</a:t>
            </a:r>
            <a:r>
              <a:rPr lang="en-US" dirty="0" smtClean="0"/>
              <a:t> ambos </a:t>
            </a:r>
            <a:r>
              <a:rPr lang="en-US" dirty="0" err="1" smtClean="0"/>
              <a:t>extremos</a:t>
            </a:r>
            <a:r>
              <a:rPr lang="en-US" dirty="0" smtClean="0"/>
              <a:t> de la </a:t>
            </a:r>
            <a:r>
              <a:rPr lang="en-US" dirty="0" err="1" smtClean="0"/>
              <a:t>línea</a:t>
            </a:r>
            <a:r>
              <a:rPr lang="en-US" dirty="0" smtClean="0"/>
              <a:t> se </a:t>
            </a:r>
            <a:r>
              <a:rPr lang="en-US" dirty="0" err="1" smtClean="0"/>
              <a:t>abrieran</a:t>
            </a:r>
            <a:r>
              <a:rPr lang="en-US" dirty="0" smtClean="0"/>
              <a:t> (</a:t>
            </a:r>
            <a:r>
              <a:rPr lang="en-US" dirty="0" err="1" smtClean="0"/>
              <a:t>dispararan</a:t>
            </a:r>
            <a:r>
              <a:rPr lang="en-US" dirty="0" smtClean="0"/>
              <a:t>) para </a:t>
            </a:r>
            <a:r>
              <a:rPr lang="en-US" dirty="0" err="1" smtClean="0"/>
              <a:t>aislar</a:t>
            </a:r>
            <a:r>
              <a:rPr lang="en-US" dirty="0" smtClean="0"/>
              <a:t> la </a:t>
            </a:r>
            <a:r>
              <a:rPr lang="en-US" dirty="0" err="1" smtClean="0"/>
              <a:t>falla</a:t>
            </a:r>
            <a:r>
              <a:rPr lang="en-US" dirty="0" smtClean="0"/>
              <a:t>. </a:t>
            </a:r>
            <a:r>
              <a:rPr lang="en-US" dirty="0" err="1" smtClean="0"/>
              <a:t>Cuando</a:t>
            </a:r>
            <a:r>
              <a:rPr lang="en-US" dirty="0" smtClean="0"/>
              <a:t> </a:t>
            </a:r>
            <a:r>
              <a:rPr lang="en-US" dirty="0" err="1" smtClean="0"/>
              <a:t>suceda</a:t>
            </a:r>
            <a:r>
              <a:rPr lang="en-US" dirty="0" smtClean="0"/>
              <a:t>, </a:t>
            </a:r>
            <a:r>
              <a:rPr lang="en-US" dirty="0" err="1" smtClean="0"/>
              <a:t>los</a:t>
            </a:r>
            <a:r>
              <a:rPr lang="en-US" dirty="0" smtClean="0"/>
              <a:t> </a:t>
            </a:r>
            <a:r>
              <a:rPr lang="en-US" dirty="0" err="1" smtClean="0"/>
              <a:t>cuatro</a:t>
            </a:r>
            <a:r>
              <a:rPr lang="en-US" dirty="0" smtClean="0"/>
              <a:t> </a:t>
            </a:r>
            <a:r>
              <a:rPr lang="en-US" dirty="0" err="1" smtClean="0"/>
              <a:t>clientes</a:t>
            </a:r>
            <a:r>
              <a:rPr lang="en-US" dirty="0" smtClean="0"/>
              <a:t> </a:t>
            </a:r>
            <a:r>
              <a:rPr lang="en-US" dirty="0" err="1" smtClean="0"/>
              <a:t>perderán</a:t>
            </a:r>
            <a:r>
              <a:rPr lang="en-US" dirty="0" smtClean="0"/>
              <a:t> el </a:t>
            </a:r>
            <a:r>
              <a:rPr lang="en-US" dirty="0" err="1" smtClean="0"/>
              <a:t>suministro</a:t>
            </a:r>
            <a:r>
              <a:rPr lang="en-US" dirty="0" smtClean="0"/>
              <a:t> de </a:t>
            </a:r>
            <a:r>
              <a:rPr lang="en-US" dirty="0" err="1" smtClean="0"/>
              <a:t>energía</a:t>
            </a:r>
            <a:r>
              <a:rPr lang="en-US" dirty="0" smtClean="0"/>
              <a:t>. </a:t>
            </a:r>
            <a:r>
              <a:rPr lang="en-US" dirty="0" err="1" smtClean="0"/>
              <a:t>Supongamos</a:t>
            </a:r>
            <a:r>
              <a:rPr lang="en-US" dirty="0" smtClean="0"/>
              <a:t> que </a:t>
            </a:r>
            <a:r>
              <a:rPr lang="en-US" dirty="0" err="1" smtClean="0"/>
              <a:t>instalamos</a:t>
            </a:r>
            <a:r>
              <a:rPr lang="en-US" dirty="0" smtClean="0"/>
              <a:t> </a:t>
            </a:r>
            <a:r>
              <a:rPr lang="en-US" dirty="0" err="1" smtClean="0"/>
              <a:t>otro</a:t>
            </a:r>
            <a:r>
              <a:rPr lang="en-US" dirty="0" smtClean="0"/>
              <a:t> </a:t>
            </a:r>
            <a:r>
              <a:rPr lang="en-US" dirty="0" err="1" smtClean="0"/>
              <a:t>interruptor</a:t>
            </a:r>
            <a:r>
              <a:rPr lang="en-US" dirty="0" smtClean="0"/>
              <a:t> </a:t>
            </a:r>
            <a:r>
              <a:rPr lang="en-US" dirty="0" err="1" smtClean="0"/>
              <a:t>en</a:t>
            </a:r>
            <a:r>
              <a:rPr lang="en-US" dirty="0" smtClean="0"/>
              <a:t> el </a:t>
            </a:r>
            <a:r>
              <a:rPr lang="en-US" dirty="0" err="1" smtClean="0"/>
              <a:t>medio</a:t>
            </a:r>
            <a:r>
              <a:rPr lang="en-US" dirty="0" smtClean="0"/>
              <a:t> de la </a:t>
            </a:r>
            <a:r>
              <a:rPr lang="en-US" dirty="0" err="1" smtClean="0"/>
              <a:t>línea</a:t>
            </a:r>
            <a:r>
              <a:rPr lang="en-US" dirty="0" smtClean="0"/>
              <a:t> (</a:t>
            </a:r>
            <a:r>
              <a:rPr lang="en-US" dirty="0" err="1" smtClean="0"/>
              <a:t>ver</a:t>
            </a:r>
            <a:r>
              <a:rPr lang="en-US" dirty="0" smtClean="0"/>
              <a:t> Fig.2 “</a:t>
            </a:r>
            <a:r>
              <a:rPr lang="en-US" dirty="0" err="1" smtClean="0"/>
              <a:t>Después</a:t>
            </a:r>
            <a:r>
              <a:rPr lang="en-US" dirty="0" smtClean="0"/>
              <a:t> de </a:t>
            </a:r>
            <a:r>
              <a:rPr lang="en-US" dirty="0" err="1" smtClean="0"/>
              <a:t>seccionar</a:t>
            </a:r>
            <a:r>
              <a:rPr lang="en-US" dirty="0" smtClean="0"/>
              <a:t>”); </a:t>
            </a:r>
            <a:r>
              <a:rPr lang="en-US" dirty="0" err="1" smtClean="0"/>
              <a:t>es</a:t>
            </a:r>
            <a:r>
              <a:rPr lang="en-US" dirty="0" smtClean="0"/>
              <a:t> </a:t>
            </a:r>
            <a:r>
              <a:rPr lang="en-US" dirty="0" err="1" smtClean="0"/>
              <a:t>decir</a:t>
            </a:r>
            <a:r>
              <a:rPr lang="en-US" dirty="0" smtClean="0"/>
              <a:t>, </a:t>
            </a:r>
            <a:r>
              <a:rPr lang="en-US" dirty="0" err="1" smtClean="0"/>
              <a:t>dividir</a:t>
            </a:r>
            <a:r>
              <a:rPr lang="en-US" dirty="0" smtClean="0"/>
              <a:t> la </a:t>
            </a:r>
            <a:r>
              <a:rPr lang="en-US" dirty="0" err="1" smtClean="0"/>
              <a:t>línea</a:t>
            </a:r>
            <a:r>
              <a:rPr lang="en-US" dirty="0" smtClean="0"/>
              <a:t> </a:t>
            </a:r>
            <a:r>
              <a:rPr lang="en-US" dirty="0" err="1" smtClean="0"/>
              <a:t>en</a:t>
            </a:r>
            <a:r>
              <a:rPr lang="en-US" dirty="0" smtClean="0"/>
              <a:t> dos </a:t>
            </a:r>
            <a:r>
              <a:rPr lang="en-US" dirty="0" err="1" smtClean="0"/>
              <a:t>secciones</a:t>
            </a:r>
            <a:r>
              <a:rPr lang="en-US" dirty="0" smtClean="0"/>
              <a:t> o </a:t>
            </a:r>
            <a:r>
              <a:rPr lang="en-US" dirty="0" err="1" smtClean="0"/>
              <a:t>seccionarla</a:t>
            </a:r>
            <a:r>
              <a:rPr lang="en-US" dirty="0" smtClean="0"/>
              <a:t>. Si lo </a:t>
            </a:r>
            <a:r>
              <a:rPr lang="en-US" dirty="0" err="1" smtClean="0"/>
              <a:t>hacemos</a:t>
            </a:r>
            <a:r>
              <a:rPr lang="en-US" dirty="0" smtClean="0"/>
              <a:t>, la </a:t>
            </a:r>
            <a:r>
              <a:rPr lang="en-US" dirty="0" err="1" smtClean="0"/>
              <a:t>misma</a:t>
            </a:r>
            <a:r>
              <a:rPr lang="en-US" dirty="0" smtClean="0"/>
              <a:t> </a:t>
            </a:r>
            <a:r>
              <a:rPr lang="en-US" dirty="0" err="1" smtClean="0"/>
              <a:t>falta</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provocará</a:t>
            </a:r>
            <a:r>
              <a:rPr lang="en-US" dirty="0" smtClean="0"/>
              <a:t> de </a:t>
            </a:r>
            <a:r>
              <a:rPr lang="en-US" dirty="0" err="1" smtClean="0"/>
              <a:t>nuevo</a:t>
            </a:r>
            <a:r>
              <a:rPr lang="en-US" dirty="0" smtClean="0"/>
              <a:t> la </a:t>
            </a:r>
            <a:r>
              <a:rPr lang="en-US" dirty="0" err="1" smtClean="0"/>
              <a:t>apertura</a:t>
            </a:r>
            <a:r>
              <a:rPr lang="en-US" dirty="0" smtClean="0"/>
              <a:t> de dos </a:t>
            </a:r>
            <a:r>
              <a:rPr lang="en-US" dirty="0" err="1" smtClean="0"/>
              <a:t>interruptores</a:t>
            </a:r>
            <a:r>
              <a:rPr lang="en-US" dirty="0" smtClean="0"/>
              <a:t> </a:t>
            </a:r>
            <a:r>
              <a:rPr lang="en-US" dirty="0" err="1" smtClean="0"/>
              <a:t>adyacentes</a:t>
            </a:r>
            <a:r>
              <a:rPr lang="en-US" dirty="0" smtClean="0"/>
              <a:t> para </a:t>
            </a:r>
            <a:r>
              <a:rPr lang="en-US" dirty="0" err="1" smtClean="0"/>
              <a:t>aislar</a:t>
            </a:r>
            <a:r>
              <a:rPr lang="en-US" dirty="0" smtClean="0"/>
              <a:t> la </a:t>
            </a:r>
            <a:r>
              <a:rPr lang="en-US" dirty="0" err="1" smtClean="0"/>
              <a:t>falta</a:t>
            </a:r>
            <a:r>
              <a:rPr lang="en-US" dirty="0" smtClean="0"/>
              <a:t>: </a:t>
            </a:r>
            <a:r>
              <a:rPr lang="en-US" dirty="0" err="1" smtClean="0"/>
              <a:t>uno</a:t>
            </a:r>
            <a:r>
              <a:rPr lang="en-US" dirty="0" smtClean="0"/>
              <a:t> </a:t>
            </a:r>
            <a:r>
              <a:rPr lang="en-US" dirty="0" err="1" smtClean="0"/>
              <a:t>instalado</a:t>
            </a:r>
            <a:r>
              <a:rPr lang="en-US" dirty="0" smtClean="0"/>
              <a:t> al principio y </a:t>
            </a:r>
            <a:r>
              <a:rPr lang="en-US" dirty="0" err="1" smtClean="0"/>
              <a:t>otro</a:t>
            </a:r>
            <a:r>
              <a:rPr lang="en-US" dirty="0" smtClean="0"/>
              <a:t> </a:t>
            </a:r>
            <a:r>
              <a:rPr lang="en-US" dirty="0" err="1" smtClean="0"/>
              <a:t>en</a:t>
            </a:r>
            <a:r>
              <a:rPr lang="en-US" dirty="0" smtClean="0"/>
              <a:t> la </a:t>
            </a:r>
            <a:r>
              <a:rPr lang="en-US" dirty="0" err="1" smtClean="0"/>
              <a:t>mitad</a:t>
            </a:r>
            <a:r>
              <a:rPr lang="en-US" dirty="0" smtClean="0"/>
              <a:t> de la </a:t>
            </a:r>
            <a:r>
              <a:rPr lang="en-US" dirty="0" err="1" smtClean="0"/>
              <a:t>línea</a:t>
            </a:r>
            <a:r>
              <a:rPr lang="en-US" dirty="0" smtClean="0"/>
              <a:t>.</a:t>
            </a:r>
            <a:endParaRPr lang="en-US" dirty="0"/>
          </a:p>
        </p:txBody>
      </p:sp>
    </p:spTree>
    <p:extLst>
      <p:ext uri="{BB962C8B-B14F-4D97-AF65-F5344CB8AC3E}">
        <p14:creationId xmlns:p14="http://schemas.microsoft.com/office/powerpoint/2010/main" val="425309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2" y="315271"/>
            <a:ext cx="11677403" cy="646331"/>
          </a:xfrm>
          <a:prstGeom prst="rect">
            <a:avLst/>
          </a:prstGeom>
        </p:spPr>
        <p:txBody>
          <a:bodyPr wrap="square">
            <a:spAutoFit/>
          </a:bodyPr>
          <a:lstStyle/>
          <a:p>
            <a:pPr algn="just"/>
            <a:r>
              <a:rPr lang="en-US" dirty="0" smtClean="0"/>
              <a:t>La </a:t>
            </a:r>
            <a:r>
              <a:rPr lang="en-US" dirty="0" err="1" smtClean="0"/>
              <a:t>diferencia</a:t>
            </a:r>
            <a:r>
              <a:rPr lang="en-US" dirty="0" smtClean="0"/>
              <a:t> </a:t>
            </a:r>
            <a:r>
              <a:rPr lang="en-US" dirty="0" err="1" smtClean="0"/>
              <a:t>es</a:t>
            </a:r>
            <a:r>
              <a:rPr lang="en-US" dirty="0" smtClean="0"/>
              <a:t> que </a:t>
            </a:r>
            <a:r>
              <a:rPr lang="en-US" dirty="0" err="1" smtClean="0"/>
              <a:t>después</a:t>
            </a:r>
            <a:r>
              <a:rPr lang="en-US" dirty="0" smtClean="0"/>
              <a:t> de </a:t>
            </a:r>
            <a:r>
              <a:rPr lang="en-US" dirty="0" err="1" smtClean="0"/>
              <a:t>aislar</a:t>
            </a:r>
            <a:r>
              <a:rPr lang="en-US" dirty="0" smtClean="0"/>
              <a:t> la </a:t>
            </a:r>
            <a:r>
              <a:rPr lang="en-US" dirty="0" err="1" smtClean="0"/>
              <a:t>falla</a:t>
            </a:r>
            <a:r>
              <a:rPr lang="en-US" dirty="0" smtClean="0"/>
              <a:t>, la </a:t>
            </a:r>
            <a:r>
              <a:rPr lang="en-US" dirty="0" err="1" smtClean="0"/>
              <a:t>mitad</a:t>
            </a:r>
            <a:r>
              <a:rPr lang="en-US" dirty="0" smtClean="0"/>
              <a:t> de la </a:t>
            </a:r>
            <a:r>
              <a:rPr lang="en-US" dirty="0" err="1" smtClean="0"/>
              <a:t>línea</a:t>
            </a:r>
            <a:r>
              <a:rPr lang="en-US" dirty="0" smtClean="0"/>
              <a:t> </a:t>
            </a:r>
            <a:r>
              <a:rPr lang="en-US" dirty="0" err="1" smtClean="0"/>
              <a:t>aún</a:t>
            </a:r>
            <a:r>
              <a:rPr lang="en-US" dirty="0" smtClean="0"/>
              <a:t> </a:t>
            </a:r>
            <a:r>
              <a:rPr lang="en-US" dirty="0" err="1" smtClean="0"/>
              <a:t>permanece</a:t>
            </a:r>
            <a:r>
              <a:rPr lang="en-US" dirty="0" smtClean="0"/>
              <a:t> </a:t>
            </a:r>
            <a:r>
              <a:rPr lang="en-US" dirty="0" err="1" smtClean="0"/>
              <a:t>en</a:t>
            </a:r>
            <a:r>
              <a:rPr lang="en-US" dirty="0" smtClean="0"/>
              <a:t> </a:t>
            </a:r>
            <a:r>
              <a:rPr lang="en-US" dirty="0" err="1" smtClean="0"/>
              <a:t>servicio</a:t>
            </a:r>
            <a:r>
              <a:rPr lang="en-US" dirty="0" smtClean="0"/>
              <a:t> </a:t>
            </a:r>
            <a:r>
              <a:rPr lang="en-US" dirty="0" err="1" smtClean="0"/>
              <a:t>alimentando</a:t>
            </a:r>
            <a:r>
              <a:rPr lang="en-US" dirty="0" smtClean="0"/>
              <a:t> a dos de </a:t>
            </a:r>
            <a:r>
              <a:rPr lang="en-US" dirty="0" err="1" smtClean="0"/>
              <a:t>cada</a:t>
            </a:r>
            <a:r>
              <a:rPr lang="en-US" dirty="0" smtClean="0"/>
              <a:t> </a:t>
            </a:r>
            <a:r>
              <a:rPr lang="en-US" dirty="0" err="1" smtClean="0"/>
              <a:t>cuatro</a:t>
            </a:r>
            <a:r>
              <a:rPr lang="en-US" dirty="0" smtClean="0"/>
              <a:t> </a:t>
            </a:r>
            <a:r>
              <a:rPr lang="en-US" dirty="0" err="1" smtClean="0"/>
              <a:t>clientes</a:t>
            </a:r>
            <a:r>
              <a:rPr lang="en-US" dirty="0" smtClean="0"/>
              <a:t>. </a:t>
            </a:r>
            <a:r>
              <a:rPr lang="en-US" dirty="0" err="1" smtClean="0"/>
              <a:t>Entonces</a:t>
            </a:r>
            <a:r>
              <a:rPr lang="en-US" dirty="0" smtClean="0"/>
              <a:t>, al </a:t>
            </a:r>
            <a:r>
              <a:rPr lang="en-US" dirty="0" err="1" smtClean="0"/>
              <a:t>seccionar</a:t>
            </a:r>
            <a:r>
              <a:rPr lang="en-US" dirty="0" smtClean="0"/>
              <a:t> la </a:t>
            </a:r>
            <a:r>
              <a:rPr lang="en-US" dirty="0" err="1" smtClean="0"/>
              <a:t>línea</a:t>
            </a:r>
            <a:r>
              <a:rPr lang="en-US" dirty="0" smtClean="0"/>
              <a:t>, </a:t>
            </a:r>
            <a:r>
              <a:rPr lang="en-US" dirty="0" err="1" smtClean="0"/>
              <a:t>aumentamos</a:t>
            </a:r>
            <a:r>
              <a:rPr lang="en-US" dirty="0" smtClean="0"/>
              <a:t> la </a:t>
            </a:r>
            <a:r>
              <a:rPr lang="en-US" dirty="0" err="1" smtClean="0"/>
              <a:t>confiabilidad</a:t>
            </a:r>
            <a:r>
              <a:rPr lang="en-US" dirty="0" smtClean="0"/>
              <a:t> del </a:t>
            </a:r>
            <a:r>
              <a:rPr lang="en-US" dirty="0" err="1" smtClean="0"/>
              <a:t>suministro</a:t>
            </a:r>
            <a:r>
              <a:rPr lang="en-US" dirty="0" smtClean="0"/>
              <a:t> de </a:t>
            </a:r>
            <a:r>
              <a:rPr lang="en-US" dirty="0" err="1" smtClean="0"/>
              <a:t>energía</a:t>
            </a:r>
            <a:r>
              <a:rPr lang="en-US" dirty="0" smtClean="0"/>
              <a:t> del </a:t>
            </a:r>
            <a:r>
              <a:rPr lang="en-US" dirty="0" err="1" smtClean="0"/>
              <a:t>cliente</a:t>
            </a:r>
            <a:r>
              <a:rPr lang="en-US" dirty="0" smtClean="0"/>
              <a:t>.</a:t>
            </a:r>
            <a:endParaRPr lang="en-US" dirty="0"/>
          </a:p>
        </p:txBody>
      </p:sp>
    </p:spTree>
    <p:extLst>
      <p:ext uri="{BB962C8B-B14F-4D97-AF65-F5344CB8AC3E}">
        <p14:creationId xmlns:p14="http://schemas.microsoft.com/office/powerpoint/2010/main" val="1815426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 y="375200"/>
            <a:ext cx="11546774" cy="5078313"/>
          </a:xfrm>
          <a:prstGeom prst="rect">
            <a:avLst/>
          </a:prstGeom>
        </p:spPr>
        <p:txBody>
          <a:bodyPr wrap="square">
            <a:spAutoFit/>
          </a:bodyPr>
          <a:lstStyle/>
          <a:p>
            <a:pPr algn="just"/>
            <a:r>
              <a:rPr lang="en-US" b="1" dirty="0" err="1" smtClean="0"/>
              <a:t>Componentes</a:t>
            </a:r>
            <a:r>
              <a:rPr lang="en-US" b="1" dirty="0" smtClean="0"/>
              <a:t> </a:t>
            </a:r>
            <a:r>
              <a:rPr lang="en-US" b="1" dirty="0" err="1" smtClean="0"/>
              <a:t>principales</a:t>
            </a:r>
            <a:r>
              <a:rPr lang="en-US" b="1" dirty="0" smtClean="0"/>
              <a:t> de las </a:t>
            </a:r>
            <a:r>
              <a:rPr lang="en-US" b="1" dirty="0" err="1" smtClean="0"/>
              <a:t>subestaciones</a:t>
            </a:r>
            <a:endParaRPr lang="en-US" b="1" dirty="0" smtClean="0"/>
          </a:p>
          <a:p>
            <a:pPr algn="just"/>
            <a:endParaRPr lang="en-US" dirty="0" smtClean="0"/>
          </a:p>
          <a:p>
            <a:pPr algn="just"/>
            <a:r>
              <a:rPr lang="en-US" dirty="0" smtClean="0"/>
              <a:t>Para </a:t>
            </a:r>
            <a:r>
              <a:rPr lang="en-US" dirty="0" err="1" smtClean="0"/>
              <a:t>cumplir</a:t>
            </a:r>
            <a:r>
              <a:rPr lang="en-US" dirty="0" smtClean="0"/>
              <a:t> </a:t>
            </a:r>
            <a:r>
              <a:rPr lang="en-US" dirty="0" err="1" smtClean="0"/>
              <a:t>su</a:t>
            </a:r>
            <a:r>
              <a:rPr lang="en-US" dirty="0" smtClean="0"/>
              <a:t> </a:t>
            </a:r>
            <a:r>
              <a:rPr lang="en-US" dirty="0" err="1" smtClean="0"/>
              <a:t>misión</a:t>
            </a:r>
            <a:r>
              <a:rPr lang="en-US" dirty="0" smtClean="0"/>
              <a:t>, las </a:t>
            </a:r>
            <a:r>
              <a:rPr lang="en-US" dirty="0" err="1" smtClean="0"/>
              <a:t>subestaciones</a:t>
            </a:r>
            <a:r>
              <a:rPr lang="en-US" dirty="0" smtClean="0"/>
              <a:t> </a:t>
            </a:r>
            <a:r>
              <a:rPr lang="en-US" dirty="0" err="1" smtClean="0"/>
              <a:t>incluyen</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componentes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poder</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Rompedores</a:t>
            </a:r>
            <a:r>
              <a:rPr lang="en-US" b="1" dirty="0" smtClean="0">
                <a:solidFill>
                  <a:srgbClr val="0070C0"/>
                </a:solidFill>
              </a:rPr>
              <a:t> de </a:t>
            </a:r>
            <a:r>
              <a:rPr lang="en-US" b="1" dirty="0" err="1" smtClean="0">
                <a:solidFill>
                  <a:srgbClr val="0070C0"/>
                </a:solidFill>
              </a:rPr>
              <a:t>circuito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de </a:t>
            </a:r>
            <a:r>
              <a:rPr lang="en-US" b="1" dirty="0" err="1" smtClean="0">
                <a:solidFill>
                  <a:srgbClr val="0070C0"/>
                </a:solidFill>
              </a:rPr>
              <a:t>desconexión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Conmutadores</a:t>
            </a:r>
            <a:r>
              <a:rPr lang="en-US" b="1" dirty="0" smtClean="0">
                <a:solidFill>
                  <a:srgbClr val="0070C0"/>
                </a:solidFill>
              </a:rPr>
              <a:t> de </a:t>
            </a:r>
            <a:r>
              <a:rPr lang="en-US" b="1" dirty="0" err="1" smtClean="0">
                <a:solidFill>
                  <a:srgbClr val="0070C0"/>
                </a:solidFill>
              </a:rPr>
              <a:t>circuito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instrumentos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e </a:t>
            </a:r>
            <a:r>
              <a:rPr lang="en-US" b="1" dirty="0" err="1" smtClean="0">
                <a:solidFill>
                  <a:srgbClr val="0070C0"/>
                </a:solidFill>
              </a:rPr>
              <a:t>Instrumentos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a:t>
            </a:r>
            <a:r>
              <a:rPr lang="en-US" b="1" dirty="0" err="1" smtClean="0">
                <a:solidFill>
                  <a:srgbClr val="0070C0"/>
                </a:solidFill>
              </a:rPr>
              <a:t>auxiliares</a:t>
            </a:r>
            <a:r>
              <a:rPr lang="en-US" b="1" dirty="0" smtClean="0">
                <a:solidFill>
                  <a:srgbClr val="0070C0"/>
                </a:solidFill>
              </a:rPr>
              <a:t> de CA y CC</a:t>
            </a: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contra </a:t>
            </a:r>
            <a:r>
              <a:rPr lang="en-US" b="1" dirty="0" err="1" smtClean="0">
                <a:solidFill>
                  <a:srgbClr val="0070C0"/>
                </a:solidFill>
              </a:rPr>
              <a:t>Sobretensiones</a:t>
            </a:r>
            <a:r>
              <a:rPr lang="en-US" b="1" dirty="0" smtClean="0">
                <a:solidFill>
                  <a:srgbClr val="0070C0"/>
                </a:solidFill>
              </a:rPr>
              <a:t> y </a:t>
            </a:r>
            <a:r>
              <a:rPr lang="en-US" b="1" dirty="0" err="1" smtClean="0">
                <a:solidFill>
                  <a:srgbClr val="0070C0"/>
                </a:solidFill>
              </a:rPr>
              <a:t>Rayos</a:t>
            </a:r>
            <a:endParaRPr lang="en-US" b="1" dirty="0" smtClean="0">
              <a:solidFill>
                <a:srgbClr val="0070C0"/>
              </a:solidFill>
            </a:endParaRPr>
          </a:p>
          <a:p>
            <a:pPr algn="just"/>
            <a:r>
              <a:rPr lang="en-US" b="1" dirty="0" smtClean="0">
                <a:solidFill>
                  <a:srgbClr val="0070C0"/>
                </a:solidFill>
              </a:rPr>
              <a:t>•    Sistema de </a:t>
            </a:r>
            <a:r>
              <a:rPr lang="en-US" b="1" dirty="0" err="1" smtClean="0">
                <a:solidFill>
                  <a:srgbClr val="0070C0"/>
                </a:solidFill>
              </a:rPr>
              <a:t>puesta</a:t>
            </a:r>
            <a:r>
              <a:rPr lang="en-US" b="1" dirty="0" smtClean="0">
                <a:solidFill>
                  <a:srgbClr val="0070C0"/>
                </a:solidFill>
              </a:rPr>
              <a:t> a </a:t>
            </a:r>
            <a:r>
              <a:rPr lang="en-US" b="1" dirty="0" err="1" smtClean="0">
                <a:solidFill>
                  <a:srgbClr val="0070C0"/>
                </a:solidFill>
              </a:rPr>
              <a:t>tierra</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operación</a:t>
            </a:r>
            <a:r>
              <a:rPr lang="en-US" b="1" dirty="0" smtClean="0">
                <a:solidFill>
                  <a:srgbClr val="0070C0"/>
                </a:solidFill>
              </a:rPr>
              <a:t> y control remote</a:t>
            </a:r>
          </a:p>
          <a:p>
            <a:pPr algn="just"/>
            <a:endParaRPr lang="en-US" dirty="0" smtClean="0"/>
          </a:p>
          <a:p>
            <a:pPr algn="just"/>
            <a:r>
              <a:rPr lang="en-US" dirty="0" err="1" smtClean="0"/>
              <a:t>Cada</a:t>
            </a:r>
            <a:r>
              <a:rPr lang="en-US" dirty="0" smtClean="0"/>
              <a:t> </a:t>
            </a:r>
            <a:r>
              <a:rPr lang="en-US" dirty="0" err="1" smtClean="0"/>
              <a:t>uno</a:t>
            </a:r>
            <a:r>
              <a:rPr lang="en-US" dirty="0" smtClean="0"/>
              <a:t> de </a:t>
            </a:r>
            <a:r>
              <a:rPr lang="en-US" dirty="0" err="1" smtClean="0"/>
              <a:t>estos</a:t>
            </a:r>
            <a:r>
              <a:rPr lang="en-US" dirty="0" smtClean="0"/>
              <a:t> </a:t>
            </a:r>
            <a:r>
              <a:rPr lang="en-US" dirty="0" err="1" smtClean="0"/>
              <a:t>componentes</a:t>
            </a:r>
            <a:r>
              <a:rPr lang="en-US" dirty="0" smtClean="0"/>
              <a:t> </a:t>
            </a:r>
            <a:r>
              <a:rPr lang="en-US" dirty="0" err="1" smtClean="0"/>
              <a:t>tiene</a:t>
            </a:r>
            <a:r>
              <a:rPr lang="en-US" dirty="0" smtClean="0"/>
              <a:t> </a:t>
            </a:r>
            <a:r>
              <a:rPr lang="en-US" dirty="0" err="1" smtClean="0"/>
              <a:t>sus</a:t>
            </a:r>
            <a:r>
              <a:rPr lang="en-US" dirty="0" smtClean="0"/>
              <a:t> </a:t>
            </a:r>
            <a:r>
              <a:rPr lang="en-US" dirty="0" err="1" smtClean="0"/>
              <a:t>propias</a:t>
            </a:r>
            <a:r>
              <a:rPr lang="en-US" dirty="0" smtClean="0"/>
              <a:t> </a:t>
            </a:r>
            <a:r>
              <a:rPr lang="en-US" dirty="0" err="1" smtClean="0"/>
              <a:t>tareas</a:t>
            </a:r>
            <a:r>
              <a:rPr lang="en-US" dirty="0" smtClean="0"/>
              <a:t> que </a:t>
            </a:r>
            <a:r>
              <a:rPr lang="en-US" dirty="0" err="1" smtClean="0"/>
              <a:t>realizar</a:t>
            </a:r>
            <a:r>
              <a:rPr lang="en-US" dirty="0" smtClean="0"/>
              <a:t>, las </a:t>
            </a:r>
            <a:r>
              <a:rPr lang="en-US" dirty="0" err="1" smtClean="0"/>
              <a:t>cuales</a:t>
            </a:r>
            <a:r>
              <a:rPr lang="en-US" dirty="0" smtClean="0"/>
              <a:t> </a:t>
            </a:r>
            <a:r>
              <a:rPr lang="en-US" dirty="0" err="1" smtClean="0"/>
              <a:t>analizaremos</a:t>
            </a:r>
            <a:r>
              <a:rPr lang="en-US" dirty="0" smtClean="0"/>
              <a:t> con mayor </a:t>
            </a:r>
            <a:r>
              <a:rPr lang="en-US" dirty="0" err="1" smtClean="0"/>
              <a:t>detalle</a:t>
            </a:r>
            <a:r>
              <a:rPr lang="en-US" dirty="0" smtClean="0"/>
              <a:t> </a:t>
            </a:r>
            <a:r>
              <a:rPr lang="en-US" dirty="0" err="1" smtClean="0"/>
              <a:t>en</a:t>
            </a:r>
            <a:r>
              <a:rPr lang="en-US" dirty="0" smtClean="0"/>
              <a:t> las </a:t>
            </a:r>
            <a:r>
              <a:rPr lang="en-US" dirty="0" err="1" smtClean="0"/>
              <a:t>próximas</a:t>
            </a:r>
            <a:r>
              <a:rPr lang="en-US" dirty="0" smtClean="0"/>
              <a:t> </a:t>
            </a:r>
            <a:r>
              <a:rPr lang="en-US" dirty="0" err="1" smtClean="0"/>
              <a:t>secciones</a:t>
            </a:r>
            <a:r>
              <a:rPr lang="en-US" dirty="0" smtClean="0"/>
              <a:t> del </a:t>
            </a:r>
            <a:r>
              <a:rPr lang="en-US" dirty="0" err="1" smtClean="0"/>
              <a:t>curso</a:t>
            </a:r>
            <a:r>
              <a:rPr lang="en-US" dirty="0" smtClean="0"/>
              <a:t>.</a:t>
            </a:r>
            <a:endParaRPr lang="en-US" dirty="0"/>
          </a:p>
        </p:txBody>
      </p:sp>
    </p:spTree>
    <p:extLst>
      <p:ext uri="{BB962C8B-B14F-4D97-AF65-F5344CB8AC3E}">
        <p14:creationId xmlns:p14="http://schemas.microsoft.com/office/powerpoint/2010/main" val="76285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9" y="256585"/>
            <a:ext cx="11618025" cy="5632311"/>
          </a:xfrm>
          <a:prstGeom prst="rect">
            <a:avLst/>
          </a:prstGeom>
        </p:spPr>
        <p:txBody>
          <a:bodyPr wrap="square">
            <a:spAutoFit/>
          </a:bodyPr>
          <a:lstStyle/>
          <a:p>
            <a:pPr algn="just"/>
            <a:r>
              <a:rPr lang="en-US" b="1" dirty="0" err="1" smtClean="0"/>
              <a:t>Transformadores</a:t>
            </a:r>
            <a:r>
              <a:rPr lang="en-US" b="1" dirty="0" smtClean="0"/>
              <a:t> de </a:t>
            </a:r>
            <a:r>
              <a:rPr lang="en-US" b="1" dirty="0" err="1" smtClean="0"/>
              <a:t>potencia</a:t>
            </a:r>
            <a:endParaRPr lang="en-US" b="1" dirty="0" smtClean="0"/>
          </a:p>
          <a:p>
            <a:pPr algn="just"/>
            <a:endParaRPr lang="en-US" dirty="0" smtClean="0"/>
          </a:p>
          <a:p>
            <a:pPr algn="just"/>
            <a:r>
              <a:rPr lang="en-US" dirty="0" smtClean="0"/>
              <a:t>Los </a:t>
            </a:r>
            <a:r>
              <a:rPr lang="en-US" dirty="0" err="1" smtClean="0"/>
              <a:t>transformadores</a:t>
            </a:r>
            <a:r>
              <a:rPr lang="en-US" dirty="0" smtClean="0"/>
              <a:t> de </a:t>
            </a:r>
            <a:r>
              <a:rPr lang="en-US" dirty="0" err="1" smtClean="0"/>
              <a:t>potencia</a:t>
            </a:r>
            <a:r>
              <a:rPr lang="en-US" dirty="0" smtClean="0"/>
              <a:t> son </a:t>
            </a:r>
            <a:r>
              <a:rPr lang="en-US" dirty="0" err="1" smtClean="0"/>
              <a:t>necesarios</a:t>
            </a:r>
            <a:r>
              <a:rPr lang="en-US" dirty="0" smtClean="0"/>
              <a:t> para </a:t>
            </a:r>
            <a:r>
              <a:rPr lang="en-US" dirty="0" err="1" smtClean="0"/>
              <a:t>cumplir</a:t>
            </a:r>
            <a:r>
              <a:rPr lang="en-US" dirty="0" smtClean="0"/>
              <a:t> con la </a:t>
            </a:r>
            <a:r>
              <a:rPr lang="en-US" dirty="0" err="1" smtClean="0"/>
              <a:t>función</a:t>
            </a:r>
            <a:r>
              <a:rPr lang="en-US" dirty="0" smtClean="0"/>
              <a:t> principal de las </a:t>
            </a:r>
            <a:r>
              <a:rPr lang="en-US" dirty="0" err="1" smtClean="0"/>
              <a:t>subestaciones</a:t>
            </a:r>
            <a:r>
              <a:rPr lang="en-US" dirty="0" smtClean="0"/>
              <a:t>: </a:t>
            </a:r>
          </a:p>
          <a:p>
            <a:pPr algn="just"/>
            <a:r>
              <a:rPr lang="en-US" dirty="0" err="1" smtClean="0"/>
              <a:t>transformación</a:t>
            </a:r>
            <a:r>
              <a:rPr lang="en-US" dirty="0" smtClean="0"/>
              <a:t> de </a:t>
            </a:r>
            <a:r>
              <a:rPr lang="en-US" dirty="0" err="1" smtClean="0"/>
              <a:t>tensión</a:t>
            </a:r>
            <a:r>
              <a:rPr lang="en-US" dirty="0" smtClean="0"/>
              <a:t> </a:t>
            </a:r>
            <a:r>
              <a:rPr lang="en-US" dirty="0" err="1" smtClean="0"/>
              <a:t>elevadora</a:t>
            </a:r>
            <a:r>
              <a:rPr lang="en-US" dirty="0" smtClean="0"/>
              <a:t> y </a:t>
            </a:r>
            <a:r>
              <a:rPr lang="en-US" dirty="0" err="1" smtClean="0"/>
              <a:t>reductora</a:t>
            </a:r>
            <a:r>
              <a:rPr lang="en-US" dirty="0" smtClean="0"/>
              <a:t>. Se </a:t>
            </a:r>
            <a:r>
              <a:rPr lang="en-US" dirty="0" err="1" smtClean="0"/>
              <a:t>pueden</a:t>
            </a:r>
            <a:r>
              <a:rPr lang="en-US" dirty="0" smtClean="0"/>
              <a:t> </a:t>
            </a:r>
            <a:r>
              <a:rPr lang="en-US" dirty="0" err="1" smtClean="0"/>
              <a:t>enumerar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transformadores</a:t>
            </a:r>
            <a:r>
              <a:rPr lang="en-US" dirty="0" smtClean="0"/>
              <a:t>:</a:t>
            </a:r>
          </a:p>
          <a:p>
            <a:pPr algn="just"/>
            <a:r>
              <a:rPr lang="en-US" b="1" dirty="0" smtClean="0">
                <a:solidFill>
                  <a:srgbClr val="0070C0"/>
                </a:solidFill>
              </a:rPr>
              <a:t>•    </a:t>
            </a:r>
            <a:r>
              <a:rPr lang="en-US" b="1" dirty="0" err="1" smtClean="0">
                <a:solidFill>
                  <a:srgbClr val="0070C0"/>
                </a:solidFill>
              </a:rPr>
              <a:t>Devanados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Núcleo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Tanque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bujes</a:t>
            </a:r>
            <a:endParaRPr lang="en-US" b="1" dirty="0" smtClean="0">
              <a:solidFill>
                <a:srgbClr val="0070C0"/>
              </a:solidFill>
            </a:endParaRPr>
          </a:p>
          <a:p>
            <a:pPr algn="just"/>
            <a:r>
              <a:rPr lang="en-US" b="1" dirty="0" smtClean="0">
                <a:solidFill>
                  <a:srgbClr val="0070C0"/>
                </a:solidFill>
              </a:rPr>
              <a:t>•    Medio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petróleo</a:t>
            </a:r>
            <a:r>
              <a:rPr lang="en-US" b="1" dirty="0" smtClean="0">
                <a:solidFill>
                  <a:srgbClr val="0070C0"/>
                </a:solidFill>
              </a:rPr>
              <a:t>, gas)</a:t>
            </a:r>
          </a:p>
          <a:p>
            <a:pPr algn="just"/>
            <a:r>
              <a:rPr lang="en-US" b="1" dirty="0" smtClean="0">
                <a:solidFill>
                  <a:srgbClr val="0070C0"/>
                </a:solidFill>
              </a:rPr>
              <a:t>•    Sistema de </a:t>
            </a:r>
            <a:r>
              <a:rPr lang="en-US" b="1" dirty="0" err="1" smtClean="0">
                <a:solidFill>
                  <a:srgbClr val="0070C0"/>
                </a:solidFill>
              </a:rPr>
              <a:t>refrigeración</a:t>
            </a:r>
            <a:r>
              <a:rPr lang="en-US" b="1" dirty="0" smtClean="0">
                <a:solidFill>
                  <a:srgbClr val="0070C0"/>
                </a:solidFill>
              </a:rPr>
              <a:t> (</a:t>
            </a:r>
            <a:r>
              <a:rPr lang="en-US" b="1" dirty="0" err="1" smtClean="0">
                <a:solidFill>
                  <a:srgbClr val="0070C0"/>
                </a:solidFill>
              </a:rPr>
              <a:t>ventiladores</a:t>
            </a:r>
            <a:r>
              <a:rPr lang="en-US" b="1" dirty="0" smtClean="0">
                <a:solidFill>
                  <a:srgbClr val="0070C0"/>
                </a:solidFill>
              </a:rPr>
              <a:t>, </a:t>
            </a:r>
            <a:r>
              <a:rPr lang="en-US" b="1" dirty="0" err="1" smtClean="0">
                <a:solidFill>
                  <a:srgbClr val="0070C0"/>
                </a:solidFill>
              </a:rPr>
              <a:t>bombas</a:t>
            </a:r>
            <a:r>
              <a:rPr lang="en-US" b="1" dirty="0" smtClean="0">
                <a:solidFill>
                  <a:srgbClr val="0070C0"/>
                </a:solidFill>
              </a:rPr>
              <a:t>)</a:t>
            </a:r>
          </a:p>
          <a:p>
            <a:pPr algn="just"/>
            <a:r>
              <a:rPr lang="en-US" dirty="0" smtClean="0"/>
              <a:t>Los </a:t>
            </a:r>
            <a:r>
              <a:rPr lang="en-US" dirty="0" err="1" smtClean="0"/>
              <a:t>diferentes</a:t>
            </a:r>
            <a:r>
              <a:rPr lang="en-US" dirty="0" smtClean="0"/>
              <a:t> </a:t>
            </a:r>
            <a:r>
              <a:rPr lang="en-US" dirty="0" err="1" smtClean="0"/>
              <a:t>tipos</a:t>
            </a:r>
            <a:r>
              <a:rPr lang="en-US" dirty="0" smtClean="0"/>
              <a:t> de </a:t>
            </a:r>
            <a:r>
              <a:rPr lang="en-US" dirty="0" err="1" smtClean="0"/>
              <a:t>transformadores</a:t>
            </a:r>
            <a:r>
              <a:rPr lang="en-US" dirty="0" smtClean="0"/>
              <a:t> se </a:t>
            </a:r>
            <a:r>
              <a:rPr lang="en-US" dirty="0" err="1" smtClean="0"/>
              <a:t>pueden</a:t>
            </a:r>
            <a:r>
              <a:rPr lang="en-US" dirty="0" smtClean="0"/>
              <a:t> </a:t>
            </a:r>
            <a:r>
              <a:rPr lang="en-US" dirty="0" err="1" smtClean="0"/>
              <a:t>distinguir</a:t>
            </a:r>
            <a:r>
              <a:rPr lang="en-US" dirty="0" smtClean="0"/>
              <a:t> </a:t>
            </a:r>
            <a:r>
              <a:rPr lang="en-US" dirty="0" err="1" smtClean="0"/>
              <a:t>en</a:t>
            </a:r>
            <a:r>
              <a:rPr lang="en-US" dirty="0" smtClean="0"/>
              <a:t> base a lo </a:t>
            </a:r>
            <a:r>
              <a:rPr lang="en-US" dirty="0" err="1" smtClean="0"/>
              <a:t>siguiente</a:t>
            </a:r>
            <a:r>
              <a:rPr lang="en-US" dirty="0" smtClean="0"/>
              <a:t>:</a:t>
            </a:r>
          </a:p>
          <a:p>
            <a:pPr algn="just"/>
            <a:r>
              <a:rPr lang="en-US" b="1" dirty="0" smtClean="0">
                <a:solidFill>
                  <a:srgbClr val="0070C0"/>
                </a:solidFill>
              </a:rPr>
              <a:t>•    </a:t>
            </a:r>
            <a:r>
              <a:rPr lang="en-US" b="1" dirty="0" err="1" smtClean="0">
                <a:solidFill>
                  <a:srgbClr val="0070C0"/>
                </a:solidFill>
              </a:rPr>
              <a:t>Conexiones</a:t>
            </a:r>
            <a:r>
              <a:rPr lang="en-US" b="1" dirty="0" smtClean="0">
                <a:solidFill>
                  <a:srgbClr val="0070C0"/>
                </a:solidFill>
              </a:rPr>
              <a:t> entre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devanados</a:t>
            </a:r>
            <a:r>
              <a:rPr lang="en-US" b="1" dirty="0" smtClean="0">
                <a:solidFill>
                  <a:srgbClr val="0070C0"/>
                </a:solidFill>
              </a:rPr>
              <a:t>:</a:t>
            </a:r>
          </a:p>
          <a:p>
            <a:pPr lvl="1" algn="just"/>
            <a:r>
              <a:rPr lang="en-US" b="1" dirty="0" smtClean="0"/>
              <a:t>–   </a:t>
            </a:r>
            <a:r>
              <a:rPr lang="en-US" b="1" dirty="0" err="1" smtClean="0"/>
              <a:t>Transformadores</a:t>
            </a:r>
            <a:r>
              <a:rPr lang="en-US" b="1" dirty="0" smtClean="0"/>
              <a:t> - </a:t>
            </a:r>
            <a:r>
              <a:rPr lang="en-US" b="1" dirty="0" err="1" smtClean="0"/>
              <a:t>Devanados</a:t>
            </a:r>
            <a:r>
              <a:rPr lang="en-US" b="1" dirty="0" smtClean="0"/>
              <a:t> </a:t>
            </a:r>
            <a:r>
              <a:rPr lang="en-US" b="1" dirty="0" err="1" smtClean="0"/>
              <a:t>enlazados</a:t>
            </a:r>
            <a:r>
              <a:rPr lang="en-US" b="1" dirty="0" smtClean="0"/>
              <a:t> </a:t>
            </a:r>
            <a:r>
              <a:rPr lang="en-US" b="1" dirty="0" err="1" smtClean="0"/>
              <a:t>magnéticamente</a:t>
            </a:r>
            <a:r>
              <a:rPr lang="en-US" b="1" dirty="0" smtClean="0"/>
              <a:t>, </a:t>
            </a:r>
            <a:r>
              <a:rPr lang="en-US" b="1" dirty="0" err="1" smtClean="0"/>
              <a:t>aislados</a:t>
            </a:r>
            <a:r>
              <a:rPr lang="en-US" b="1" dirty="0" smtClean="0"/>
              <a:t> </a:t>
            </a:r>
            <a:r>
              <a:rPr lang="en-US" b="1" dirty="0" err="1" smtClean="0"/>
              <a:t>eléctricamente</a:t>
            </a:r>
            <a:endParaRPr lang="en-US" b="1" dirty="0" smtClean="0"/>
          </a:p>
          <a:p>
            <a:pPr lvl="1" algn="just"/>
            <a:r>
              <a:rPr lang="en-US" b="1" dirty="0" smtClean="0"/>
              <a:t>–   </a:t>
            </a:r>
            <a:r>
              <a:rPr lang="en-US" b="1" dirty="0" err="1" smtClean="0"/>
              <a:t>Autotransformadores</a:t>
            </a:r>
            <a:r>
              <a:rPr lang="en-US" b="1" dirty="0" smtClean="0"/>
              <a:t> - </a:t>
            </a:r>
            <a:r>
              <a:rPr lang="en-US" b="1" dirty="0" err="1" smtClean="0"/>
              <a:t>Devanados</a:t>
            </a:r>
            <a:r>
              <a:rPr lang="en-US" b="1" dirty="0" smtClean="0"/>
              <a:t> </a:t>
            </a:r>
            <a:r>
              <a:rPr lang="en-US" b="1" dirty="0" err="1" smtClean="0"/>
              <a:t>enlazados</a:t>
            </a:r>
            <a:r>
              <a:rPr lang="en-US" b="1" dirty="0" smtClean="0"/>
              <a:t> </a:t>
            </a:r>
            <a:r>
              <a:rPr lang="en-US" b="1" dirty="0" err="1" smtClean="0"/>
              <a:t>magnéticamente</a:t>
            </a:r>
            <a:r>
              <a:rPr lang="en-US" b="1" dirty="0" smtClean="0"/>
              <a:t>, </a:t>
            </a:r>
            <a:r>
              <a:rPr lang="en-US" b="1" dirty="0" err="1" smtClean="0"/>
              <a:t>conectados</a:t>
            </a:r>
            <a:r>
              <a:rPr lang="en-US" b="1" dirty="0" smtClean="0"/>
              <a:t> </a:t>
            </a:r>
            <a:r>
              <a:rPr lang="en-US" b="1" dirty="0" err="1" smtClean="0"/>
              <a:t>eléctricamente</a:t>
            </a:r>
            <a:endParaRPr lang="en-US" b="1" dirty="0" smtClean="0"/>
          </a:p>
          <a:p>
            <a:pPr algn="just"/>
            <a:r>
              <a:rPr lang="en-US" b="1" dirty="0" smtClean="0">
                <a:solidFill>
                  <a:srgbClr val="0070C0"/>
                </a:solidFill>
              </a:rPr>
              <a:t>•    </a:t>
            </a:r>
            <a:r>
              <a:rPr lang="en-US" b="1" dirty="0" err="1" smtClean="0">
                <a:solidFill>
                  <a:srgbClr val="0070C0"/>
                </a:solidFill>
              </a:rPr>
              <a:t>Número</a:t>
            </a:r>
            <a:r>
              <a:rPr lang="en-US" b="1" dirty="0" smtClean="0">
                <a:solidFill>
                  <a:srgbClr val="0070C0"/>
                </a:solidFill>
              </a:rPr>
              <a:t> de </a:t>
            </a:r>
            <a:r>
              <a:rPr lang="en-US" b="1" dirty="0" err="1" smtClean="0">
                <a:solidFill>
                  <a:srgbClr val="0070C0"/>
                </a:solidFill>
              </a:rPr>
              <a:t>bobinados</a:t>
            </a:r>
            <a:r>
              <a:rPr lang="en-US" b="1" dirty="0" smtClean="0">
                <a:solidFill>
                  <a:srgbClr val="0070C0"/>
                </a:solidFill>
              </a:rPr>
              <a:t>:</a:t>
            </a:r>
          </a:p>
          <a:p>
            <a:pPr marL="742950" lvl="1" indent="-285750" algn="just">
              <a:buFont typeface="Wingdings" panose="05000000000000000000" pitchFamily="2" charset="2"/>
              <a:buChar char="ü"/>
            </a:pPr>
            <a:r>
              <a:rPr lang="es-ES" b="1" dirty="0" smtClean="0"/>
              <a:t>Transformadores de dos devanados, por ejemplo 138/26 </a:t>
            </a:r>
            <a:r>
              <a:rPr lang="es-ES" b="1" dirty="0" err="1" smtClean="0"/>
              <a:t>kV</a:t>
            </a:r>
            <a:endParaRPr lang="es-ES" b="1" dirty="0" smtClean="0"/>
          </a:p>
          <a:p>
            <a:pPr marL="742950" lvl="1" indent="-285750" algn="just">
              <a:buFont typeface="Wingdings" panose="05000000000000000000" pitchFamily="2" charset="2"/>
              <a:buChar char="ü"/>
            </a:pPr>
            <a:r>
              <a:rPr lang="es-ES" b="1" dirty="0" smtClean="0"/>
              <a:t>Transformadores de tres devanados (cada devanado tiene un voltaje diferente), por ejemplo, 138/26-13kV</a:t>
            </a:r>
          </a:p>
          <a:p>
            <a:pPr marL="742950" lvl="1" indent="-285750" algn="just">
              <a:buFont typeface="Wingdings" panose="05000000000000000000" pitchFamily="2" charset="2"/>
              <a:buChar char="ü"/>
            </a:pPr>
            <a:r>
              <a:rPr lang="es-ES" b="1" dirty="0" smtClean="0"/>
              <a:t> Transformadores con devanados divididos de baja tensión (los devanados de baja tensión tienen el mismo voltaje), por ejemplo: 138/13-13 </a:t>
            </a:r>
            <a:r>
              <a:rPr lang="es-ES" b="1" dirty="0" err="1" smtClean="0"/>
              <a:t>kV</a:t>
            </a:r>
            <a:endParaRPr lang="en-US" b="1" dirty="0"/>
          </a:p>
        </p:txBody>
      </p:sp>
    </p:spTree>
    <p:extLst>
      <p:ext uri="{BB962C8B-B14F-4D97-AF65-F5344CB8AC3E}">
        <p14:creationId xmlns:p14="http://schemas.microsoft.com/office/powerpoint/2010/main" val="237074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3640"/>
            <a:ext cx="11542816" cy="5632311"/>
          </a:xfrm>
          <a:prstGeom prst="rect">
            <a:avLst/>
          </a:prstGeom>
        </p:spPr>
        <p:txBody>
          <a:bodyPr wrap="square">
            <a:spAutoFit/>
          </a:bodyPr>
          <a:lstStyle/>
          <a:p>
            <a:pPr algn="just"/>
            <a:r>
              <a:rPr lang="en-US" b="1" dirty="0" smtClean="0">
                <a:solidFill>
                  <a:srgbClr val="0070C0"/>
                </a:solidFill>
              </a:rPr>
              <a:t>• </a:t>
            </a:r>
            <a:r>
              <a:rPr lang="en-US" b="1" dirty="0" err="1" smtClean="0">
                <a:solidFill>
                  <a:srgbClr val="0070C0"/>
                </a:solidFill>
              </a:rPr>
              <a:t>Número</a:t>
            </a:r>
            <a:r>
              <a:rPr lang="en-US" b="1" dirty="0" smtClean="0">
                <a:solidFill>
                  <a:srgbClr val="0070C0"/>
                </a:solidFill>
              </a:rPr>
              <a:t> de </a:t>
            </a:r>
            <a:r>
              <a:rPr lang="en-US" b="1" dirty="0" err="1" smtClean="0">
                <a:solidFill>
                  <a:srgbClr val="0070C0"/>
                </a:solidFill>
              </a:rPr>
              <a:t>fases</a:t>
            </a:r>
            <a:r>
              <a:rPr lang="en-US" b="1" dirty="0" smtClean="0">
                <a:solidFill>
                  <a:srgbClr val="0070C0"/>
                </a:solidFill>
              </a:rPr>
              <a:t>: </a:t>
            </a:r>
          </a:p>
          <a:p>
            <a:pPr marL="742950" lvl="1" indent="-285750" algn="just">
              <a:buFont typeface="Arial" panose="020B0604020202020204" pitchFamily="34" charset="0"/>
              <a:buChar char="•"/>
            </a:pPr>
            <a:r>
              <a:rPr lang="en-US" b="1" dirty="0" err="1" smtClean="0"/>
              <a:t>Monofasico</a:t>
            </a:r>
            <a:endParaRPr lang="en-US" b="1" dirty="0" smtClean="0"/>
          </a:p>
          <a:p>
            <a:pPr marL="742950" lvl="1" indent="-285750" algn="just">
              <a:buFont typeface="Arial" panose="020B0604020202020204" pitchFamily="34" charset="0"/>
              <a:buChar char="•"/>
            </a:pPr>
            <a:r>
              <a:rPr lang="es-ES" b="1" dirty="0" err="1" smtClean="0"/>
              <a:t>Trifasico</a:t>
            </a:r>
            <a:endParaRPr lang="en-US" b="1" dirty="0" smtClean="0"/>
          </a:p>
          <a:p>
            <a:pPr algn="just"/>
            <a:r>
              <a:rPr lang="en-US" i="1" dirty="0" smtClean="0">
                <a:solidFill>
                  <a:srgbClr val="0070C0"/>
                </a:solidFill>
              </a:rPr>
              <a:t>•    </a:t>
            </a:r>
            <a:r>
              <a:rPr lang="en-US" i="1" dirty="0" err="1" smtClean="0">
                <a:solidFill>
                  <a:srgbClr val="0070C0"/>
                </a:solidFill>
              </a:rPr>
              <a:t>Clase</a:t>
            </a:r>
            <a:r>
              <a:rPr lang="en-US" i="1" dirty="0" smtClean="0">
                <a:solidFill>
                  <a:srgbClr val="0070C0"/>
                </a:solidFill>
              </a:rPr>
              <a:t> de </a:t>
            </a:r>
            <a:r>
              <a:rPr lang="en-US" i="1" dirty="0" err="1" smtClean="0">
                <a:solidFill>
                  <a:srgbClr val="0070C0"/>
                </a:solidFill>
              </a:rPr>
              <a:t>enfriamiento</a:t>
            </a:r>
            <a:r>
              <a:rPr lang="en-US" i="1" dirty="0" smtClean="0">
                <a:solidFill>
                  <a:srgbClr val="0070C0"/>
                </a:solidFill>
              </a:rPr>
              <a:t>:</a:t>
            </a:r>
          </a:p>
          <a:p>
            <a:pPr marL="742950" lvl="1" indent="-285750" algn="just">
              <a:buFont typeface="Arial" panose="020B0604020202020204" pitchFamily="34" charset="0"/>
              <a:buChar char="•"/>
            </a:pPr>
            <a:r>
              <a:rPr lang="en-US" b="1" dirty="0" smtClean="0"/>
              <a:t>OA: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autorrefrigerado</a:t>
            </a:r>
            <a:endParaRPr lang="en-US" b="1" dirty="0" smtClean="0"/>
          </a:p>
          <a:p>
            <a:pPr marL="742950" lvl="1" indent="-285750" algn="just">
              <a:buFont typeface="Arial" panose="020B0604020202020204" pitchFamily="34" charset="0"/>
              <a:buChar char="•"/>
            </a:pPr>
            <a:r>
              <a:rPr lang="en-US" b="1" dirty="0" smtClean="0"/>
              <a:t>OA/FA, OA/FA/FA: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autoenfriado</a:t>
            </a:r>
            <a:r>
              <a:rPr lang="en-US" b="1" dirty="0" smtClean="0"/>
              <a:t>/</a:t>
            </a:r>
            <a:r>
              <a:rPr lang="en-US" b="1" dirty="0" err="1" smtClean="0"/>
              <a:t>enfriado</a:t>
            </a:r>
            <a:r>
              <a:rPr lang="en-US" b="1" dirty="0" smtClean="0"/>
              <a:t> </a:t>
            </a:r>
            <a:r>
              <a:rPr lang="en-US" b="1" dirty="0" err="1" smtClean="0"/>
              <a:t>por</a:t>
            </a:r>
            <a:r>
              <a:rPr lang="en-US" b="1" dirty="0" smtClean="0"/>
              <a:t> </a:t>
            </a:r>
            <a:r>
              <a:rPr lang="en-US" b="1" dirty="0" err="1" smtClean="0"/>
              <a:t>aire</a:t>
            </a:r>
            <a:r>
              <a:rPr lang="en-US" b="1" dirty="0" smtClean="0"/>
              <a:t> </a:t>
            </a:r>
            <a:r>
              <a:rPr lang="en-US" b="1" dirty="0" err="1" smtClean="0"/>
              <a:t>forzado</a:t>
            </a:r>
            <a:r>
              <a:rPr lang="en-US" b="1" dirty="0" smtClean="0"/>
              <a:t>: </a:t>
            </a:r>
            <a:r>
              <a:rPr lang="en-US" b="1" dirty="0" err="1" smtClean="0"/>
              <a:t>tiene</a:t>
            </a:r>
            <a:r>
              <a:rPr lang="en-US" b="1" dirty="0" smtClean="0"/>
              <a:t> </a:t>
            </a:r>
            <a:r>
              <a:rPr lang="en-US" b="1" dirty="0" err="1" smtClean="0"/>
              <a:t>uno</a:t>
            </a:r>
            <a:r>
              <a:rPr lang="en-US" b="1" dirty="0" smtClean="0"/>
              <a:t> o dos </a:t>
            </a:r>
            <a:r>
              <a:rPr lang="en-US" b="1" dirty="0" err="1" smtClean="0"/>
              <a:t>juegos</a:t>
            </a:r>
            <a:r>
              <a:rPr lang="en-US" b="1" dirty="0" smtClean="0"/>
              <a:t> de </a:t>
            </a:r>
            <a:r>
              <a:rPr lang="en-US" b="1" dirty="0" err="1" smtClean="0"/>
              <a:t>ventiladores</a:t>
            </a:r>
            <a:endParaRPr lang="en-US" b="1" dirty="0" smtClean="0"/>
          </a:p>
          <a:p>
            <a:pPr marL="742950" lvl="1" indent="-285750" algn="just">
              <a:buFont typeface="Arial" panose="020B0604020202020204" pitchFamily="34" charset="0"/>
              <a:buChar char="•"/>
            </a:pPr>
            <a:r>
              <a:rPr lang="en-US" b="1" dirty="0" smtClean="0"/>
              <a:t>OA/FA/FOA: </a:t>
            </a:r>
            <a:r>
              <a:rPr lang="en-US" b="1" dirty="0" err="1" smtClean="0"/>
              <a:t>sumergido</a:t>
            </a:r>
            <a:r>
              <a:rPr lang="en-US" b="1" dirty="0" smtClean="0"/>
              <a:t> </a:t>
            </a:r>
            <a:r>
              <a:rPr lang="en-US" b="1" dirty="0" err="1" smtClean="0"/>
              <a:t>en</a:t>
            </a:r>
            <a:r>
              <a:rPr lang="en-US" b="1" dirty="0" smtClean="0"/>
              <a:t> </a:t>
            </a:r>
            <a:r>
              <a:rPr lang="en-US" b="1" dirty="0" err="1" smtClean="0"/>
              <a:t>líquido</a:t>
            </a:r>
            <a:r>
              <a:rPr lang="en-US" b="1" dirty="0" smtClean="0"/>
              <a:t>, </a:t>
            </a:r>
            <a:r>
              <a:rPr lang="en-US" b="1" dirty="0" err="1" smtClean="0"/>
              <a:t>autoenfriado</a:t>
            </a:r>
            <a:r>
              <a:rPr lang="en-US" b="1" dirty="0" smtClean="0"/>
              <a:t>/</a:t>
            </a:r>
            <a:r>
              <a:rPr lang="en-US" b="1" dirty="0" err="1" smtClean="0"/>
              <a:t>enfriado</a:t>
            </a:r>
            <a:r>
              <a:rPr lang="en-US" b="1" dirty="0" smtClean="0"/>
              <a:t> </a:t>
            </a:r>
            <a:r>
              <a:rPr lang="en-US" b="1" dirty="0" err="1" smtClean="0"/>
              <a:t>por</a:t>
            </a:r>
            <a:r>
              <a:rPr lang="en-US" b="1" dirty="0" smtClean="0"/>
              <a:t> </a:t>
            </a:r>
            <a:r>
              <a:rPr lang="en-US" b="1" dirty="0" err="1" smtClean="0"/>
              <a:t>aire</a:t>
            </a:r>
            <a:r>
              <a:rPr lang="en-US" b="1" dirty="0" smtClean="0"/>
              <a:t> </a:t>
            </a:r>
            <a:r>
              <a:rPr lang="en-US" b="1" dirty="0" err="1" smtClean="0"/>
              <a:t>forzado</a:t>
            </a:r>
            <a:r>
              <a:rPr lang="en-US" b="1" dirty="0" smtClean="0"/>
              <a:t>/</a:t>
            </a:r>
            <a:r>
              <a:rPr lang="en-US" b="1" dirty="0" err="1" smtClean="0"/>
              <a:t>aire</a:t>
            </a:r>
            <a:r>
              <a:rPr lang="en-US" b="1" dirty="0" smtClean="0"/>
              <a:t> </a:t>
            </a:r>
            <a:r>
              <a:rPr lang="en-US" b="1" dirty="0" err="1" smtClean="0"/>
              <a:t>forzado</a:t>
            </a:r>
            <a:r>
              <a:rPr lang="en-US" b="1" dirty="0" smtClean="0"/>
              <a:t> – </a:t>
            </a:r>
            <a:r>
              <a:rPr lang="en-US" b="1" dirty="0" err="1" smtClean="0"/>
              <a:t>enfriado</a:t>
            </a:r>
            <a:r>
              <a:rPr lang="en-US" b="1" dirty="0" smtClean="0"/>
              <a:t> </a:t>
            </a:r>
            <a:r>
              <a:rPr lang="en-US" b="1" dirty="0" err="1" smtClean="0"/>
              <a:t>por</a:t>
            </a:r>
            <a:r>
              <a:rPr lang="en-US" b="1" dirty="0" smtClean="0"/>
              <a:t> </a:t>
            </a:r>
            <a:r>
              <a:rPr lang="en-US" b="1" dirty="0" err="1" smtClean="0"/>
              <a:t>líquido</a:t>
            </a:r>
            <a:r>
              <a:rPr lang="en-US" b="1" dirty="0" smtClean="0"/>
              <a:t> </a:t>
            </a:r>
            <a:r>
              <a:rPr lang="en-US" b="1" dirty="0" err="1" smtClean="0"/>
              <a:t>forzado</a:t>
            </a:r>
            <a:r>
              <a:rPr lang="en-US" b="1" dirty="0" smtClean="0"/>
              <a:t> – </a:t>
            </a:r>
            <a:r>
              <a:rPr lang="en-US" b="1" dirty="0" err="1" smtClean="0"/>
              <a:t>tiene</a:t>
            </a:r>
            <a:r>
              <a:rPr lang="en-US" b="1" dirty="0" smtClean="0"/>
              <a:t> </a:t>
            </a:r>
            <a:r>
              <a:rPr lang="en-US" b="1" dirty="0" err="1" smtClean="0"/>
              <a:t>ventiladores</a:t>
            </a:r>
            <a:r>
              <a:rPr lang="en-US" b="1" dirty="0" smtClean="0"/>
              <a:t> y </a:t>
            </a:r>
            <a:r>
              <a:rPr lang="en-US" b="1" dirty="0" err="1" smtClean="0"/>
              <a:t>bombas</a:t>
            </a:r>
            <a:r>
              <a:rPr lang="en-US" b="1" dirty="0" smtClean="0"/>
              <a:t> de </a:t>
            </a:r>
            <a:r>
              <a:rPr lang="en-US" b="1" dirty="0" err="1" smtClean="0"/>
              <a:t>aceite</a:t>
            </a:r>
            <a:endParaRPr lang="en-US" b="1" dirty="0" smtClean="0"/>
          </a:p>
          <a:p>
            <a:pPr algn="just"/>
            <a:endParaRPr lang="en-US" dirty="0" smtClean="0"/>
          </a:p>
          <a:p>
            <a:pPr algn="just"/>
            <a:r>
              <a:rPr lang="en-US" dirty="0" smtClean="0"/>
              <a:t>Las </a:t>
            </a:r>
            <a:r>
              <a:rPr lang="en-US" dirty="0" err="1" smtClean="0"/>
              <a:t>opciones</a:t>
            </a:r>
            <a:r>
              <a:rPr lang="en-US" dirty="0" smtClean="0"/>
              <a:t> de </a:t>
            </a:r>
            <a:r>
              <a:rPr lang="en-US" dirty="0" err="1" smtClean="0"/>
              <a:t>enfriamiento</a:t>
            </a:r>
            <a:r>
              <a:rPr lang="en-US" dirty="0" smtClean="0"/>
              <a:t> </a:t>
            </a:r>
            <a:r>
              <a:rPr lang="en-US" dirty="0" err="1" smtClean="0"/>
              <a:t>mencionadas</a:t>
            </a:r>
            <a:r>
              <a:rPr lang="en-US" dirty="0" smtClean="0"/>
              <a:t> </a:t>
            </a:r>
            <a:r>
              <a:rPr lang="en-US" dirty="0" err="1" smtClean="0"/>
              <a:t>anteriormente</a:t>
            </a:r>
            <a:r>
              <a:rPr lang="en-US" dirty="0" smtClean="0"/>
              <a:t> son para </a:t>
            </a:r>
            <a:r>
              <a:rPr lang="en-US" dirty="0" err="1" smtClean="0"/>
              <a:t>transformadores</a:t>
            </a:r>
            <a:r>
              <a:rPr lang="en-US" dirty="0" smtClean="0"/>
              <a:t> de </a:t>
            </a:r>
            <a:r>
              <a:rPr lang="en-US" dirty="0" err="1" smtClean="0"/>
              <a:t>potencia</a:t>
            </a:r>
            <a:r>
              <a:rPr lang="en-US" dirty="0" smtClean="0"/>
              <a:t> que </a:t>
            </a:r>
            <a:r>
              <a:rPr lang="en-US" dirty="0" err="1" smtClean="0"/>
              <a:t>usan</a:t>
            </a:r>
            <a:r>
              <a:rPr lang="en-US" dirty="0" smtClean="0"/>
              <a:t> </a:t>
            </a:r>
            <a:r>
              <a:rPr lang="en-US" dirty="0" err="1" smtClean="0"/>
              <a:t>aislamiento</a:t>
            </a:r>
            <a:r>
              <a:rPr lang="en-US" dirty="0" smtClean="0"/>
              <a:t> </a:t>
            </a:r>
            <a:r>
              <a:rPr lang="en-US" dirty="0" err="1" smtClean="0"/>
              <a:t>líquido</a:t>
            </a:r>
            <a:r>
              <a:rPr lang="en-US" dirty="0" smtClean="0"/>
              <a:t> entre </a:t>
            </a:r>
            <a:r>
              <a:rPr lang="en-US" dirty="0" err="1" smtClean="0"/>
              <a:t>sus</a:t>
            </a:r>
            <a:r>
              <a:rPr lang="en-US" dirty="0" smtClean="0"/>
              <a:t> </a:t>
            </a:r>
            <a:r>
              <a:rPr lang="en-US" dirty="0" err="1" smtClean="0"/>
              <a:t>devanados</a:t>
            </a:r>
            <a:r>
              <a:rPr lang="en-US" dirty="0" smtClean="0"/>
              <a:t> y el </a:t>
            </a:r>
            <a:r>
              <a:rPr lang="en-US" dirty="0" err="1" smtClean="0"/>
              <a:t>tanque</a:t>
            </a:r>
            <a:r>
              <a:rPr lang="en-US" dirty="0" smtClean="0"/>
              <a:t> del </a:t>
            </a:r>
            <a:r>
              <a:rPr lang="en-US" dirty="0" err="1" smtClean="0"/>
              <a:t>transformador</a:t>
            </a:r>
            <a:r>
              <a:rPr lang="en-US" dirty="0" smtClean="0"/>
              <a:t>. </a:t>
            </a:r>
            <a:r>
              <a:rPr lang="en-US" dirty="0" err="1" smtClean="0"/>
              <a:t>Por</a:t>
            </a:r>
            <a:r>
              <a:rPr lang="en-US" dirty="0" smtClean="0"/>
              <a:t> lo general, el </a:t>
            </a:r>
            <a:r>
              <a:rPr lang="en-US" dirty="0" err="1" smtClean="0"/>
              <a:t>aceite</a:t>
            </a:r>
            <a:r>
              <a:rPr lang="en-US" dirty="0" smtClean="0"/>
              <a:t> mineral se </a:t>
            </a:r>
            <a:r>
              <a:rPr lang="en-US" dirty="0" err="1" smtClean="0"/>
              <a:t>usa</a:t>
            </a:r>
            <a:r>
              <a:rPr lang="en-US" dirty="0" smtClean="0"/>
              <a:t> para el </a:t>
            </a:r>
            <a:r>
              <a:rPr lang="en-US" dirty="0" err="1" smtClean="0"/>
              <a:t>aislamiento</a:t>
            </a:r>
            <a:r>
              <a:rPr lang="en-US" dirty="0" smtClean="0"/>
              <a:t> y la </a:t>
            </a:r>
            <a:r>
              <a:rPr lang="en-US" dirty="0" err="1" smtClean="0"/>
              <a:t>transferencia</a:t>
            </a:r>
            <a:r>
              <a:rPr lang="en-US" dirty="0" smtClean="0"/>
              <a:t> de </a:t>
            </a:r>
            <a:r>
              <a:rPr lang="en-US" dirty="0" err="1" smtClean="0"/>
              <a:t>calor</a:t>
            </a:r>
            <a:r>
              <a:rPr lang="en-US" dirty="0" smtClean="0"/>
              <a:t> de </a:t>
            </a:r>
            <a:r>
              <a:rPr lang="en-US" dirty="0" err="1" smtClean="0"/>
              <a:t>los</a:t>
            </a:r>
            <a:r>
              <a:rPr lang="en-US" dirty="0" smtClean="0"/>
              <a:t> </a:t>
            </a:r>
            <a:r>
              <a:rPr lang="en-US" dirty="0" err="1" smtClean="0"/>
              <a:t>devanados</a:t>
            </a:r>
            <a:r>
              <a:rPr lang="en-US" dirty="0" smtClean="0"/>
              <a:t>. </a:t>
            </a:r>
            <a:r>
              <a:rPr lang="en-US" dirty="0" err="1" smtClean="0"/>
              <a:t>Cuanto</a:t>
            </a:r>
            <a:r>
              <a:rPr lang="en-US" dirty="0" smtClean="0"/>
              <a:t> mayor sea la </a:t>
            </a:r>
            <a:r>
              <a:rPr lang="en-US" dirty="0" err="1" smtClean="0"/>
              <a:t>carga</a:t>
            </a:r>
            <a:r>
              <a:rPr lang="en-US" dirty="0" smtClean="0"/>
              <a:t> del </a:t>
            </a:r>
            <a:r>
              <a:rPr lang="en-US" dirty="0" err="1" smtClean="0"/>
              <a:t>transformador</a:t>
            </a:r>
            <a:r>
              <a:rPr lang="en-US" dirty="0" smtClean="0"/>
              <a:t>, mayor </a:t>
            </a:r>
            <a:r>
              <a:rPr lang="en-US" dirty="0" err="1" smtClean="0"/>
              <a:t>será</a:t>
            </a:r>
            <a:r>
              <a:rPr lang="en-US" dirty="0" smtClean="0"/>
              <a:t> la </a:t>
            </a:r>
            <a:r>
              <a:rPr lang="en-US" dirty="0" err="1" smtClean="0"/>
              <a:t>temperatura</a:t>
            </a:r>
            <a:r>
              <a:rPr lang="en-US" dirty="0" smtClean="0"/>
              <a:t> del </a:t>
            </a:r>
            <a:r>
              <a:rPr lang="en-US" dirty="0" err="1" smtClean="0"/>
              <a:t>aceite</a:t>
            </a:r>
            <a:r>
              <a:rPr lang="en-US" dirty="0" smtClean="0"/>
              <a:t> </a:t>
            </a:r>
            <a:r>
              <a:rPr lang="en-US" dirty="0" err="1" smtClean="0"/>
              <a:t>aislante</a:t>
            </a:r>
            <a:r>
              <a:rPr lang="en-US" dirty="0" smtClean="0"/>
              <a:t>. </a:t>
            </a:r>
            <a:r>
              <a:rPr lang="en-US" dirty="0" err="1" smtClean="0"/>
              <a:t>Debido</a:t>
            </a:r>
            <a:r>
              <a:rPr lang="en-US" dirty="0" smtClean="0"/>
              <a:t> a que </a:t>
            </a:r>
            <a:r>
              <a:rPr lang="en-US" dirty="0" err="1" smtClean="0"/>
              <a:t>existe</a:t>
            </a:r>
            <a:r>
              <a:rPr lang="en-US" dirty="0" smtClean="0"/>
              <a:t> </a:t>
            </a:r>
            <a:r>
              <a:rPr lang="en-US" dirty="0" err="1" smtClean="0"/>
              <a:t>una</a:t>
            </a:r>
            <a:r>
              <a:rPr lang="en-US" dirty="0" smtClean="0"/>
              <a:t> </a:t>
            </a:r>
            <a:r>
              <a:rPr lang="en-US" dirty="0" err="1" smtClean="0"/>
              <a:t>temperatura</a:t>
            </a:r>
            <a:r>
              <a:rPr lang="en-US" dirty="0" smtClean="0"/>
              <a:t> </a:t>
            </a:r>
            <a:r>
              <a:rPr lang="en-US" dirty="0" err="1" smtClean="0"/>
              <a:t>máxima</a:t>
            </a:r>
            <a:r>
              <a:rPr lang="en-US" dirty="0" smtClean="0"/>
              <a:t> para </a:t>
            </a:r>
            <a:r>
              <a:rPr lang="en-US" dirty="0" err="1" smtClean="0"/>
              <a:t>cada</a:t>
            </a:r>
            <a:r>
              <a:rPr lang="en-US" dirty="0" smtClean="0"/>
              <a:t> </a:t>
            </a:r>
            <a:r>
              <a:rPr lang="en-US" dirty="0" err="1" smtClean="0"/>
              <a:t>tipo</a:t>
            </a:r>
            <a:r>
              <a:rPr lang="en-US" dirty="0" smtClean="0"/>
              <a:t> de </a:t>
            </a:r>
            <a:r>
              <a:rPr lang="en-US" dirty="0" err="1" smtClean="0"/>
              <a:t>aceite</a:t>
            </a:r>
            <a:r>
              <a:rPr lang="en-US" dirty="0" smtClean="0"/>
              <a:t> </a:t>
            </a:r>
            <a:r>
              <a:rPr lang="en-US" dirty="0" err="1" smtClean="0"/>
              <a:t>aislante</a:t>
            </a:r>
            <a:r>
              <a:rPr lang="en-US" dirty="0" smtClean="0"/>
              <a:t> que no se </a:t>
            </a:r>
            <a:r>
              <a:rPr lang="en-US" dirty="0" err="1" smtClean="0"/>
              <a:t>puede</a:t>
            </a:r>
            <a:r>
              <a:rPr lang="en-US" dirty="0" smtClean="0"/>
              <a:t> </a:t>
            </a:r>
            <a:r>
              <a:rPr lang="en-US" dirty="0" err="1" smtClean="0"/>
              <a:t>exceder</a:t>
            </a:r>
            <a:r>
              <a:rPr lang="en-US" dirty="0" smtClean="0"/>
              <a:t> sin que el </a:t>
            </a:r>
            <a:r>
              <a:rPr lang="en-US" dirty="0" err="1" smtClean="0"/>
              <a:t>aceite</a:t>
            </a:r>
            <a:r>
              <a:rPr lang="en-US" dirty="0" smtClean="0"/>
              <a:t> </a:t>
            </a:r>
            <a:r>
              <a:rPr lang="en-US" dirty="0" err="1" smtClean="0"/>
              <a:t>pierda</a:t>
            </a:r>
            <a:r>
              <a:rPr lang="en-US" dirty="0" smtClean="0"/>
              <a:t> </a:t>
            </a:r>
            <a:r>
              <a:rPr lang="en-US" dirty="0" err="1" smtClean="0"/>
              <a:t>sus</a:t>
            </a:r>
            <a:r>
              <a:rPr lang="en-US" dirty="0" smtClean="0"/>
              <a:t> </a:t>
            </a:r>
            <a:r>
              <a:rPr lang="en-US" dirty="0" err="1" smtClean="0"/>
              <a:t>capacidades</a:t>
            </a:r>
            <a:r>
              <a:rPr lang="en-US" dirty="0" smtClean="0"/>
              <a:t> </a:t>
            </a:r>
            <a:r>
              <a:rPr lang="en-US" dirty="0" err="1" smtClean="0"/>
              <a:t>aislantes</a:t>
            </a:r>
            <a:r>
              <a:rPr lang="en-US" dirty="0" smtClean="0"/>
              <a:t>, </a:t>
            </a:r>
            <a:r>
              <a:rPr lang="en-US" dirty="0" err="1" smtClean="0"/>
              <a:t>existe</a:t>
            </a:r>
            <a:r>
              <a:rPr lang="en-US" dirty="0" smtClean="0"/>
              <a:t> </a:t>
            </a:r>
            <a:r>
              <a:rPr lang="en-US" dirty="0" err="1" smtClean="0"/>
              <a:t>una</a:t>
            </a:r>
            <a:r>
              <a:rPr lang="en-US" dirty="0" smtClean="0"/>
              <a:t> </a:t>
            </a:r>
            <a:r>
              <a:rPr lang="en-US" dirty="0" err="1" smtClean="0"/>
              <a:t>carga</a:t>
            </a:r>
            <a:r>
              <a:rPr lang="en-US" dirty="0" smtClean="0"/>
              <a:t> </a:t>
            </a:r>
            <a:r>
              <a:rPr lang="en-US" dirty="0" err="1" smtClean="0"/>
              <a:t>máxima</a:t>
            </a:r>
            <a:r>
              <a:rPr lang="en-US" dirty="0" smtClean="0"/>
              <a:t> del </a:t>
            </a:r>
            <a:r>
              <a:rPr lang="en-US" dirty="0" err="1" smtClean="0"/>
              <a:t>transformador</a:t>
            </a:r>
            <a:r>
              <a:rPr lang="en-US" dirty="0" smtClean="0"/>
              <a:t> que se </a:t>
            </a:r>
            <a:r>
              <a:rPr lang="en-US" dirty="0" err="1" smtClean="0"/>
              <a:t>puede</a:t>
            </a:r>
            <a:r>
              <a:rPr lang="en-US" dirty="0" smtClean="0"/>
              <a:t> </a:t>
            </a:r>
            <a:r>
              <a:rPr lang="en-US" dirty="0" err="1" smtClean="0"/>
              <a:t>soportar</a:t>
            </a:r>
            <a:r>
              <a:rPr lang="en-US" dirty="0" smtClean="0"/>
              <a:t> </a:t>
            </a:r>
            <a:r>
              <a:rPr lang="en-US" dirty="0" err="1" smtClean="0"/>
              <a:t>respectivamente</a:t>
            </a:r>
            <a:r>
              <a:rPr lang="en-US" dirty="0" smtClean="0"/>
              <a:t>. Para </a:t>
            </a:r>
            <a:r>
              <a:rPr lang="en-US" dirty="0" err="1" smtClean="0"/>
              <a:t>aumentar</a:t>
            </a:r>
            <a:r>
              <a:rPr lang="en-US" dirty="0" smtClean="0"/>
              <a:t> las </a:t>
            </a:r>
            <a:r>
              <a:rPr lang="en-US" dirty="0" err="1" smtClean="0"/>
              <a:t>capacidades</a:t>
            </a:r>
            <a:r>
              <a:rPr lang="en-US" dirty="0" smtClean="0"/>
              <a:t> de </a:t>
            </a:r>
            <a:r>
              <a:rPr lang="en-US" dirty="0" err="1" smtClean="0"/>
              <a:t>carga</a:t>
            </a:r>
            <a:r>
              <a:rPr lang="en-US" dirty="0" smtClean="0"/>
              <a:t> del </a:t>
            </a:r>
            <a:r>
              <a:rPr lang="en-US" dirty="0" err="1" smtClean="0"/>
              <a:t>transformador</a:t>
            </a:r>
            <a:r>
              <a:rPr lang="en-US" dirty="0" smtClean="0"/>
              <a:t>, el </a:t>
            </a:r>
            <a:r>
              <a:rPr lang="en-US" dirty="0" err="1" smtClean="0"/>
              <a:t>aceite</a:t>
            </a:r>
            <a:r>
              <a:rPr lang="en-US" dirty="0" smtClean="0"/>
              <a:t> </a:t>
            </a:r>
            <a:r>
              <a:rPr lang="en-US" dirty="0" err="1" smtClean="0"/>
              <a:t>aislante</a:t>
            </a:r>
            <a:r>
              <a:rPr lang="en-US" dirty="0" smtClean="0"/>
              <a:t> </a:t>
            </a:r>
            <a:r>
              <a:rPr lang="en-US" dirty="0" err="1" smtClean="0"/>
              <a:t>debe</a:t>
            </a:r>
            <a:r>
              <a:rPr lang="en-US" dirty="0" smtClean="0"/>
              <a:t> </a:t>
            </a:r>
            <a:r>
              <a:rPr lang="en-US" dirty="0" err="1" smtClean="0"/>
              <a:t>enfriarse</a:t>
            </a:r>
            <a:r>
              <a:rPr lang="en-US" dirty="0" smtClean="0"/>
              <a:t> para </a:t>
            </a:r>
            <a:r>
              <a:rPr lang="en-US" dirty="0" err="1" smtClean="0"/>
              <a:t>mantener</a:t>
            </a:r>
            <a:r>
              <a:rPr lang="en-US" dirty="0" smtClean="0"/>
              <a:t> </a:t>
            </a:r>
            <a:r>
              <a:rPr lang="en-US" dirty="0" err="1" smtClean="0"/>
              <a:t>su</a:t>
            </a:r>
            <a:r>
              <a:rPr lang="en-US" dirty="0" smtClean="0"/>
              <a:t> </a:t>
            </a:r>
            <a:r>
              <a:rPr lang="en-US" dirty="0" err="1" smtClean="0"/>
              <a:t>temperatura</a:t>
            </a:r>
            <a:r>
              <a:rPr lang="en-US" dirty="0" smtClean="0"/>
              <a:t> </a:t>
            </a:r>
            <a:r>
              <a:rPr lang="en-US" dirty="0" err="1" smtClean="0"/>
              <a:t>por</a:t>
            </a:r>
            <a:r>
              <a:rPr lang="en-US" dirty="0" smtClean="0"/>
              <a:t> </a:t>
            </a:r>
            <a:r>
              <a:rPr lang="en-US" dirty="0" err="1" smtClean="0"/>
              <a:t>debajo</a:t>
            </a:r>
            <a:r>
              <a:rPr lang="en-US" dirty="0" smtClean="0"/>
              <a:t> del </a:t>
            </a:r>
            <a:r>
              <a:rPr lang="en-US" dirty="0" err="1" smtClean="0"/>
              <a:t>límite</a:t>
            </a:r>
            <a:r>
              <a:rPr lang="en-US" dirty="0" smtClean="0"/>
              <a:t>. </a:t>
            </a:r>
            <a:r>
              <a:rPr lang="en-US" dirty="0" err="1" smtClean="0"/>
              <a:t>Esta</a:t>
            </a:r>
            <a:r>
              <a:rPr lang="en-US" dirty="0" smtClean="0"/>
              <a:t> </a:t>
            </a:r>
            <a:r>
              <a:rPr lang="en-US" dirty="0" err="1" smtClean="0"/>
              <a:t>refrigeración</a:t>
            </a:r>
            <a:r>
              <a:rPr lang="en-US" dirty="0" smtClean="0"/>
              <a:t> se </a:t>
            </a:r>
            <a:r>
              <a:rPr lang="en-US" dirty="0" err="1" smtClean="0"/>
              <a:t>proporciona</a:t>
            </a:r>
            <a:r>
              <a:rPr lang="en-US" dirty="0" smtClean="0"/>
              <a:t> </a:t>
            </a:r>
            <a:r>
              <a:rPr lang="en-US" dirty="0" err="1" smtClean="0"/>
              <a:t>mediante</a:t>
            </a:r>
            <a:r>
              <a:rPr lang="en-US" dirty="0" smtClean="0"/>
              <a:t> la </a:t>
            </a:r>
            <a:r>
              <a:rPr lang="en-US" dirty="0" err="1" smtClean="0"/>
              <a:t>aplicación</a:t>
            </a:r>
            <a:r>
              <a:rPr lang="en-US" dirty="0" smtClean="0"/>
              <a:t> de </a:t>
            </a:r>
            <a:r>
              <a:rPr lang="en-US" dirty="0" err="1" smtClean="0"/>
              <a:t>radiadores</a:t>
            </a:r>
            <a:r>
              <a:rPr lang="en-US" dirty="0" smtClean="0"/>
              <a:t>, </a:t>
            </a:r>
            <a:r>
              <a:rPr lang="en-US" dirty="0" err="1" smtClean="0"/>
              <a:t>sistemas</a:t>
            </a:r>
            <a:r>
              <a:rPr lang="en-US" dirty="0" smtClean="0"/>
              <a:t> de </a:t>
            </a:r>
            <a:r>
              <a:rPr lang="en-US" dirty="0" err="1" smtClean="0"/>
              <a:t>refrigeración</a:t>
            </a:r>
            <a:r>
              <a:rPr lang="en-US" dirty="0" smtClean="0"/>
              <a:t> </a:t>
            </a:r>
            <a:r>
              <a:rPr lang="en-US" dirty="0" err="1" smtClean="0"/>
              <a:t>por</a:t>
            </a:r>
            <a:r>
              <a:rPr lang="en-US" dirty="0" smtClean="0"/>
              <a:t> </a:t>
            </a:r>
            <a:r>
              <a:rPr lang="en-US" dirty="0" err="1" smtClean="0"/>
              <a:t>aire</a:t>
            </a:r>
            <a:r>
              <a:rPr lang="en-US" dirty="0" smtClean="0"/>
              <a:t> </a:t>
            </a:r>
            <a:r>
              <a:rPr lang="en-US" dirty="0" err="1" smtClean="0"/>
              <a:t>forzado</a:t>
            </a:r>
            <a:r>
              <a:rPr lang="en-US" dirty="0" smtClean="0"/>
              <a:t> (</a:t>
            </a:r>
            <a:r>
              <a:rPr lang="en-US" dirty="0" err="1" smtClean="0"/>
              <a:t>ventiladores</a:t>
            </a:r>
            <a:r>
              <a:rPr lang="en-US" dirty="0" smtClean="0"/>
              <a:t>) y </a:t>
            </a:r>
            <a:r>
              <a:rPr lang="en-US" dirty="0" err="1" smtClean="0"/>
              <a:t>sistemas</a:t>
            </a:r>
            <a:r>
              <a:rPr lang="en-US" dirty="0" smtClean="0"/>
              <a:t> de </a:t>
            </a:r>
            <a:r>
              <a:rPr lang="en-US" dirty="0" err="1" smtClean="0"/>
              <a:t>refrigeración</a:t>
            </a:r>
            <a:r>
              <a:rPr lang="en-US" dirty="0" smtClean="0"/>
              <a:t> </a:t>
            </a:r>
            <a:r>
              <a:rPr lang="en-US" dirty="0" err="1" smtClean="0"/>
              <a:t>por</a:t>
            </a:r>
            <a:r>
              <a:rPr lang="en-US" dirty="0" smtClean="0"/>
              <a:t> </a:t>
            </a:r>
            <a:r>
              <a:rPr lang="en-US" dirty="0" err="1" smtClean="0"/>
              <a:t>líquido</a:t>
            </a:r>
            <a:r>
              <a:rPr lang="en-US" dirty="0" smtClean="0"/>
              <a:t> </a:t>
            </a:r>
            <a:r>
              <a:rPr lang="en-US" dirty="0" err="1" smtClean="0"/>
              <a:t>forzado</a:t>
            </a:r>
            <a:r>
              <a:rPr lang="en-US" dirty="0" smtClean="0"/>
              <a:t> (</a:t>
            </a:r>
            <a:r>
              <a:rPr lang="en-US" dirty="0" err="1" smtClean="0"/>
              <a:t>bombas</a:t>
            </a:r>
            <a:r>
              <a:rPr lang="en-US" dirty="0" smtClean="0"/>
              <a:t> de </a:t>
            </a:r>
            <a:r>
              <a:rPr lang="en-US" dirty="0" err="1" smtClean="0"/>
              <a:t>aceite</a:t>
            </a:r>
            <a:r>
              <a:rPr lang="en-US" dirty="0" smtClean="0"/>
              <a:t>). </a:t>
            </a:r>
            <a:r>
              <a:rPr lang="en-US" dirty="0" err="1" smtClean="0"/>
              <a:t>Cada</a:t>
            </a:r>
            <a:r>
              <a:rPr lang="en-US" dirty="0" smtClean="0"/>
              <a:t> </a:t>
            </a:r>
            <a:r>
              <a:rPr lang="en-US" dirty="0" err="1" smtClean="0"/>
              <a:t>transformador</a:t>
            </a:r>
            <a:r>
              <a:rPr lang="en-US" dirty="0" smtClean="0"/>
              <a:t> </a:t>
            </a:r>
            <a:r>
              <a:rPr lang="en-US" dirty="0" err="1" smtClean="0"/>
              <a:t>puede</a:t>
            </a:r>
            <a:r>
              <a:rPr lang="en-US" dirty="0" smtClean="0"/>
              <a:t> </a:t>
            </a:r>
            <a:r>
              <a:rPr lang="en-US" dirty="0" err="1" smtClean="0"/>
              <a:t>tener</a:t>
            </a:r>
            <a:r>
              <a:rPr lang="en-US" dirty="0" smtClean="0"/>
              <a:t> </a:t>
            </a:r>
            <a:r>
              <a:rPr lang="en-US" dirty="0" err="1" smtClean="0"/>
              <a:t>varias</a:t>
            </a:r>
            <a:r>
              <a:rPr lang="en-US" dirty="0" smtClean="0"/>
              <a:t> </a:t>
            </a:r>
            <a:r>
              <a:rPr lang="en-US" dirty="0" err="1" smtClean="0"/>
              <a:t>etapas</a:t>
            </a:r>
            <a:r>
              <a:rPr lang="en-US" dirty="0" smtClean="0"/>
              <a:t> de </a:t>
            </a:r>
            <a:r>
              <a:rPr lang="en-US" dirty="0" err="1" smtClean="0"/>
              <a:t>enfriamiento</a:t>
            </a:r>
            <a:r>
              <a:rPr lang="en-US" dirty="0" smtClean="0"/>
              <a:t> para </a:t>
            </a:r>
            <a:r>
              <a:rPr lang="en-US" dirty="0" err="1" smtClean="0"/>
              <a:t>permitir</a:t>
            </a:r>
            <a:r>
              <a:rPr lang="en-US" dirty="0" smtClean="0"/>
              <a:t> un </a:t>
            </a:r>
            <a:r>
              <a:rPr lang="en-US" dirty="0" err="1" smtClean="0"/>
              <a:t>aumento</a:t>
            </a:r>
            <a:r>
              <a:rPr lang="en-US" dirty="0" smtClean="0"/>
              <a:t> gradual de la </a:t>
            </a:r>
            <a:r>
              <a:rPr lang="en-US" dirty="0" err="1" smtClean="0"/>
              <a:t>carga</a:t>
            </a:r>
            <a:r>
              <a:rPr lang="en-US" dirty="0" smtClean="0"/>
              <a:t>. Como </a:t>
            </a:r>
            <a:r>
              <a:rPr lang="en-US" dirty="0" err="1" smtClean="0"/>
              <a:t>ejemplo</a:t>
            </a:r>
            <a:r>
              <a:rPr lang="en-US" dirty="0" smtClean="0"/>
              <a:t>, </a:t>
            </a:r>
            <a:r>
              <a:rPr lang="en-US" dirty="0" err="1" smtClean="0"/>
              <a:t>consideremos</a:t>
            </a:r>
            <a:r>
              <a:rPr lang="en-US" dirty="0" smtClean="0"/>
              <a:t> </a:t>
            </a:r>
            <a:r>
              <a:rPr lang="en-US" dirty="0" err="1" smtClean="0"/>
              <a:t>los</a:t>
            </a:r>
            <a:r>
              <a:rPr lang="en-US" dirty="0" smtClean="0"/>
              <a:t> </a:t>
            </a:r>
            <a:r>
              <a:rPr lang="en-US" dirty="0" err="1" smtClean="0"/>
              <a:t>transformadores</a:t>
            </a:r>
            <a:r>
              <a:rPr lang="en-US" dirty="0" smtClean="0"/>
              <a:t> </a:t>
            </a:r>
            <a:r>
              <a:rPr lang="en-US" dirty="0" err="1" smtClean="0"/>
              <a:t>trifásicos</a:t>
            </a:r>
            <a:r>
              <a:rPr lang="en-US" dirty="0" smtClean="0"/>
              <a:t> de dos </a:t>
            </a:r>
            <a:r>
              <a:rPr lang="en-US" dirty="0" err="1" smtClean="0"/>
              <a:t>devanados</a:t>
            </a:r>
            <a:r>
              <a:rPr lang="en-US" dirty="0" smtClean="0"/>
              <a:t> que se </a:t>
            </a:r>
            <a:r>
              <a:rPr lang="en-US" dirty="0" err="1" smtClean="0"/>
              <a:t>muestran</a:t>
            </a:r>
            <a:r>
              <a:rPr lang="en-US" dirty="0" smtClean="0"/>
              <a:t> </a:t>
            </a:r>
            <a:r>
              <a:rPr lang="en-US" dirty="0" err="1" smtClean="0"/>
              <a:t>en</a:t>
            </a:r>
            <a:r>
              <a:rPr lang="en-US" dirty="0" smtClean="0"/>
              <a:t> las Fig. 3 y 4.</a:t>
            </a:r>
            <a:endParaRPr lang="en-US" dirty="0"/>
          </a:p>
        </p:txBody>
      </p:sp>
    </p:spTree>
    <p:extLst>
      <p:ext uri="{BB962C8B-B14F-4D97-AF65-F5344CB8AC3E}">
        <p14:creationId xmlns:p14="http://schemas.microsoft.com/office/powerpoint/2010/main" val="3052311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6084" y="209673"/>
            <a:ext cx="5832208" cy="4514850"/>
          </a:xfrm>
          <a:prstGeom prst="rect">
            <a:avLst/>
          </a:prstGeom>
        </p:spPr>
      </p:pic>
      <p:sp>
        <p:nvSpPr>
          <p:cNvPr id="3" name="Rectángulo 2"/>
          <p:cNvSpPr/>
          <p:nvPr/>
        </p:nvSpPr>
        <p:spPr>
          <a:xfrm>
            <a:off x="600875" y="4835628"/>
            <a:ext cx="5242589" cy="369332"/>
          </a:xfrm>
          <a:prstGeom prst="rect">
            <a:avLst/>
          </a:prstGeom>
        </p:spPr>
        <p:txBody>
          <a:bodyPr wrap="none">
            <a:spAutoFit/>
          </a:bodyPr>
          <a:lstStyle/>
          <a:p>
            <a:pPr algn="ctr"/>
            <a:r>
              <a:rPr lang="en-US" b="1" dirty="0" smtClean="0"/>
              <a:t>Fig. 3. </a:t>
            </a:r>
            <a:r>
              <a:rPr lang="en-US" b="1" dirty="0" err="1" smtClean="0"/>
              <a:t>Transformador</a:t>
            </a:r>
            <a:r>
              <a:rPr lang="en-US" b="1" dirty="0" smtClean="0"/>
              <a:t> OA/FA de 13/4 kV 6.0/9.0 MVA</a:t>
            </a:r>
            <a:endParaRPr lang="en-US" b="1" dirty="0"/>
          </a:p>
        </p:txBody>
      </p:sp>
      <p:pic>
        <p:nvPicPr>
          <p:cNvPr id="4" name="Imagen 3"/>
          <p:cNvPicPr>
            <a:picLocks noChangeAspect="1"/>
          </p:cNvPicPr>
          <p:nvPr/>
        </p:nvPicPr>
        <p:blipFill>
          <a:blip r:embed="rId3"/>
          <a:stretch>
            <a:fillRect/>
          </a:stretch>
        </p:blipFill>
        <p:spPr>
          <a:xfrm>
            <a:off x="6208258" y="2231014"/>
            <a:ext cx="5752235" cy="4391025"/>
          </a:xfrm>
          <a:prstGeom prst="rect">
            <a:avLst/>
          </a:prstGeom>
        </p:spPr>
      </p:pic>
      <p:sp>
        <p:nvSpPr>
          <p:cNvPr id="5" name="Rectángulo 4"/>
          <p:cNvSpPr/>
          <p:nvPr/>
        </p:nvSpPr>
        <p:spPr>
          <a:xfrm>
            <a:off x="6138274" y="1584683"/>
            <a:ext cx="5892201" cy="646331"/>
          </a:xfrm>
          <a:prstGeom prst="rect">
            <a:avLst/>
          </a:prstGeom>
        </p:spPr>
        <p:txBody>
          <a:bodyPr wrap="square">
            <a:spAutoFit/>
          </a:bodyPr>
          <a:lstStyle/>
          <a:p>
            <a:r>
              <a:rPr lang="en-US" b="1" dirty="0" smtClean="0"/>
              <a:t>Fig. 4. </a:t>
            </a:r>
            <a:r>
              <a:rPr lang="en-US" b="1" dirty="0" err="1" smtClean="0"/>
              <a:t>Transformador</a:t>
            </a:r>
            <a:r>
              <a:rPr lang="en-US" b="1" dirty="0" smtClean="0"/>
              <a:t> OA/FA/FA de 138/13 kV 27/36/45 MVA</a:t>
            </a:r>
            <a:endParaRPr lang="en-US" b="1" dirty="0"/>
          </a:p>
        </p:txBody>
      </p:sp>
    </p:spTree>
    <p:extLst>
      <p:ext uri="{BB962C8B-B14F-4D97-AF65-F5344CB8AC3E}">
        <p14:creationId xmlns:p14="http://schemas.microsoft.com/office/powerpoint/2010/main" val="1319640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44433"/>
            <a:ext cx="11713028" cy="1754326"/>
          </a:xfrm>
          <a:prstGeom prst="rect">
            <a:avLst/>
          </a:prstGeom>
        </p:spPr>
        <p:txBody>
          <a:bodyPr wrap="square">
            <a:spAutoFit/>
          </a:bodyPr>
          <a:lstStyle/>
          <a:p>
            <a:pPr algn="just"/>
            <a:r>
              <a:rPr lang="en-US" dirty="0" smtClean="0"/>
              <a:t>El </a:t>
            </a:r>
            <a:r>
              <a:rPr lang="en-US" dirty="0" err="1" smtClean="0"/>
              <a:t>transformador</a:t>
            </a:r>
            <a:r>
              <a:rPr lang="en-US" dirty="0" smtClean="0"/>
              <a:t> de 13/4 kV (</a:t>
            </a:r>
            <a:r>
              <a:rPr lang="en-US" dirty="0" err="1" smtClean="0"/>
              <a:t>consulte</a:t>
            </a:r>
            <a:r>
              <a:rPr lang="en-US" dirty="0" smtClean="0"/>
              <a:t> la Fig. 3) </a:t>
            </a:r>
            <a:r>
              <a:rPr lang="en-US" dirty="0" err="1" smtClean="0"/>
              <a:t>tiene</a:t>
            </a:r>
            <a:r>
              <a:rPr lang="en-US" dirty="0" smtClean="0"/>
              <a:t> un </a:t>
            </a:r>
            <a:r>
              <a:rPr lang="en-US" dirty="0" err="1" smtClean="0"/>
              <a:t>conjunto</a:t>
            </a:r>
            <a:r>
              <a:rPr lang="en-US" dirty="0" smtClean="0"/>
              <a:t> de </a:t>
            </a:r>
            <a:r>
              <a:rPr lang="en-US" dirty="0" err="1" smtClean="0"/>
              <a:t>ventiladores</a:t>
            </a:r>
            <a:r>
              <a:rPr lang="en-US" dirty="0" smtClean="0"/>
              <a:t> de </a:t>
            </a:r>
            <a:r>
              <a:rPr lang="en-US" dirty="0" err="1" smtClean="0"/>
              <a:t>refrigeración</a:t>
            </a:r>
            <a:r>
              <a:rPr lang="en-US" dirty="0" smtClean="0"/>
              <a:t>, </a:t>
            </a:r>
            <a:r>
              <a:rPr lang="en-US" dirty="0" err="1" smtClean="0"/>
              <a:t>así</a:t>
            </a:r>
            <a:r>
              <a:rPr lang="en-US" dirty="0" smtClean="0"/>
              <a:t> </a:t>
            </a:r>
            <a:r>
              <a:rPr lang="en-US" dirty="0" err="1" smtClean="0"/>
              <a:t>como</a:t>
            </a:r>
            <a:r>
              <a:rPr lang="en-US" dirty="0" smtClean="0"/>
              <a:t> </a:t>
            </a:r>
            <a:r>
              <a:rPr lang="en-US" dirty="0" err="1" smtClean="0"/>
              <a:t>capacidades</a:t>
            </a:r>
            <a:r>
              <a:rPr lang="en-US" dirty="0" smtClean="0"/>
              <a:t> de </a:t>
            </a:r>
            <a:r>
              <a:rPr lang="en-US" dirty="0" err="1" smtClean="0"/>
              <a:t>carga</a:t>
            </a:r>
            <a:r>
              <a:rPr lang="en-US" dirty="0" smtClean="0"/>
              <a:t> de 6,0 MVA sin </a:t>
            </a:r>
            <a:r>
              <a:rPr lang="en-US" dirty="0" err="1" smtClean="0"/>
              <a:t>ventiladores</a:t>
            </a:r>
            <a:r>
              <a:rPr lang="en-US" dirty="0" smtClean="0"/>
              <a:t> y 9,0 MVA con </a:t>
            </a:r>
            <a:r>
              <a:rPr lang="en-US" dirty="0" err="1" smtClean="0"/>
              <a:t>ventiladores</a:t>
            </a:r>
            <a:r>
              <a:rPr lang="en-US" dirty="0" smtClean="0"/>
              <a:t> </a:t>
            </a:r>
            <a:r>
              <a:rPr lang="en-US" dirty="0" err="1" smtClean="0"/>
              <a:t>en</a:t>
            </a:r>
            <a:r>
              <a:rPr lang="en-US" dirty="0" smtClean="0"/>
              <a:t> </a:t>
            </a:r>
            <a:r>
              <a:rPr lang="en-US" dirty="0" err="1" smtClean="0"/>
              <a:t>funcionamiento</a:t>
            </a:r>
            <a:r>
              <a:rPr lang="en-US" dirty="0" smtClean="0"/>
              <a:t>. El </a:t>
            </a:r>
            <a:r>
              <a:rPr lang="en-US" dirty="0" err="1" smtClean="0"/>
              <a:t>transformador</a:t>
            </a:r>
            <a:r>
              <a:rPr lang="en-US" dirty="0" smtClean="0"/>
              <a:t> de 138/13 kV (</a:t>
            </a:r>
            <a:r>
              <a:rPr lang="en-US" dirty="0" err="1" smtClean="0"/>
              <a:t>ver</a:t>
            </a:r>
            <a:r>
              <a:rPr lang="en-US" dirty="0" smtClean="0"/>
              <a:t> Fig. 4) </a:t>
            </a:r>
            <a:r>
              <a:rPr lang="en-US" dirty="0" err="1" smtClean="0"/>
              <a:t>tiene</a:t>
            </a:r>
            <a:r>
              <a:rPr lang="en-US" dirty="0" smtClean="0"/>
              <a:t> 2 </a:t>
            </a:r>
            <a:r>
              <a:rPr lang="en-US" dirty="0" err="1" smtClean="0"/>
              <a:t>juegos</a:t>
            </a:r>
            <a:r>
              <a:rPr lang="en-US" dirty="0" smtClean="0"/>
              <a:t> de </a:t>
            </a:r>
            <a:r>
              <a:rPr lang="en-US" dirty="0" err="1" smtClean="0"/>
              <a:t>ventiladores</a:t>
            </a:r>
            <a:r>
              <a:rPr lang="en-US" dirty="0" smtClean="0"/>
              <a:t>, </a:t>
            </a:r>
            <a:r>
              <a:rPr lang="en-US" dirty="0" err="1" smtClean="0"/>
              <a:t>así</a:t>
            </a:r>
            <a:r>
              <a:rPr lang="en-US" dirty="0" smtClean="0"/>
              <a:t> </a:t>
            </a:r>
            <a:r>
              <a:rPr lang="en-US" dirty="0" err="1" smtClean="0"/>
              <a:t>como</a:t>
            </a:r>
            <a:r>
              <a:rPr lang="en-US" dirty="0" smtClean="0"/>
              <a:t> </a:t>
            </a:r>
            <a:r>
              <a:rPr lang="en-US" dirty="0" err="1" smtClean="0"/>
              <a:t>capacidades</a:t>
            </a:r>
            <a:r>
              <a:rPr lang="en-US" dirty="0" smtClean="0"/>
              <a:t> de </a:t>
            </a:r>
            <a:r>
              <a:rPr lang="en-US" dirty="0" err="1" smtClean="0"/>
              <a:t>carga</a:t>
            </a:r>
            <a:r>
              <a:rPr lang="en-US" dirty="0" smtClean="0"/>
              <a:t> de 27 MVA sin </a:t>
            </a:r>
            <a:r>
              <a:rPr lang="en-US" dirty="0" err="1" smtClean="0"/>
              <a:t>ventiladores</a:t>
            </a:r>
            <a:r>
              <a:rPr lang="en-US" dirty="0" smtClean="0"/>
              <a:t>, 36 MVA con un </a:t>
            </a:r>
            <a:r>
              <a:rPr lang="en-US" dirty="0" err="1" smtClean="0"/>
              <a:t>juego</a:t>
            </a:r>
            <a:r>
              <a:rPr lang="en-US" dirty="0" smtClean="0"/>
              <a:t> de </a:t>
            </a:r>
            <a:r>
              <a:rPr lang="en-US" dirty="0" err="1" smtClean="0"/>
              <a:t>ventiladores</a:t>
            </a:r>
            <a:r>
              <a:rPr lang="en-US" dirty="0" smtClean="0"/>
              <a:t> y 45 MVA con dos </a:t>
            </a:r>
            <a:r>
              <a:rPr lang="en-US" dirty="0" err="1" smtClean="0"/>
              <a:t>juegos</a:t>
            </a:r>
            <a:r>
              <a:rPr lang="en-US" dirty="0" smtClean="0"/>
              <a:t> de </a:t>
            </a:r>
            <a:r>
              <a:rPr lang="en-US" dirty="0" err="1" smtClean="0"/>
              <a:t>ventiladores</a:t>
            </a:r>
            <a:r>
              <a:rPr lang="en-US" dirty="0" smtClean="0"/>
              <a:t> </a:t>
            </a:r>
            <a:r>
              <a:rPr lang="en-US" dirty="0" err="1" smtClean="0"/>
              <a:t>en</a:t>
            </a:r>
            <a:r>
              <a:rPr lang="en-US" dirty="0" smtClean="0"/>
              <a:t> </a:t>
            </a:r>
            <a:r>
              <a:rPr lang="en-US" dirty="0" err="1" smtClean="0"/>
              <a:t>funcionamiento</a:t>
            </a:r>
            <a:r>
              <a:rPr lang="en-US" dirty="0" smtClean="0"/>
              <a:t>. Los </a:t>
            </a:r>
            <a:r>
              <a:rPr lang="en-US" dirty="0" err="1" smtClean="0"/>
              <a:t>ventiladores</a:t>
            </a:r>
            <a:r>
              <a:rPr lang="en-US" dirty="0" smtClean="0"/>
              <a:t> de </a:t>
            </a:r>
            <a:r>
              <a:rPr lang="en-US" dirty="0" err="1" smtClean="0"/>
              <a:t>los</a:t>
            </a:r>
            <a:r>
              <a:rPr lang="en-US" dirty="0" smtClean="0"/>
              <a:t> </a:t>
            </a:r>
            <a:r>
              <a:rPr lang="en-US" dirty="0" err="1" smtClean="0"/>
              <a:t>transformadores</a:t>
            </a:r>
            <a:r>
              <a:rPr lang="en-US" dirty="0" smtClean="0"/>
              <a:t> </a:t>
            </a:r>
            <a:r>
              <a:rPr lang="en-US" dirty="0" err="1" smtClean="0"/>
              <a:t>generalmente</a:t>
            </a:r>
            <a:r>
              <a:rPr lang="en-US" dirty="0" smtClean="0"/>
              <a:t> se </a:t>
            </a:r>
            <a:r>
              <a:rPr lang="en-US" dirty="0" err="1" smtClean="0"/>
              <a:t>operan</a:t>
            </a:r>
            <a:r>
              <a:rPr lang="en-US" dirty="0" smtClean="0"/>
              <a:t> </a:t>
            </a:r>
            <a:r>
              <a:rPr lang="en-US" dirty="0" err="1" smtClean="0"/>
              <a:t>automáticamente</a:t>
            </a:r>
            <a:r>
              <a:rPr lang="en-US" dirty="0" smtClean="0"/>
              <a:t> a </a:t>
            </a:r>
            <a:r>
              <a:rPr lang="en-US" dirty="0" err="1" smtClean="0"/>
              <a:t>través</a:t>
            </a:r>
            <a:r>
              <a:rPr lang="en-US" dirty="0" smtClean="0"/>
              <a:t> de </a:t>
            </a:r>
            <a:r>
              <a:rPr lang="en-US" dirty="0" err="1" smtClean="0"/>
              <a:t>esquemas</a:t>
            </a:r>
            <a:r>
              <a:rPr lang="en-US" dirty="0" smtClean="0"/>
              <a:t> de control </a:t>
            </a:r>
            <a:r>
              <a:rPr lang="en-US" dirty="0" err="1" smtClean="0"/>
              <a:t>basados</a:t>
            </a:r>
            <a:r>
              <a:rPr lang="en-US" dirty="0" smtClean="0"/>
              <a:t>  </a:t>
            </a:r>
            <a:r>
              <a:rPr lang="en-US" dirty="0" err="1" smtClean="0"/>
              <a:t>en</a:t>
            </a:r>
            <a:r>
              <a:rPr lang="en-US" dirty="0" smtClean="0"/>
              <a:t> el </a:t>
            </a:r>
            <a:r>
              <a:rPr lang="en-US" dirty="0" err="1" smtClean="0"/>
              <a:t>uso</a:t>
            </a:r>
            <a:r>
              <a:rPr lang="en-US" dirty="0" smtClean="0"/>
              <a:t> de </a:t>
            </a:r>
            <a:r>
              <a:rPr lang="en-US" dirty="0" err="1" smtClean="0"/>
              <a:t>sensores</a:t>
            </a:r>
            <a:r>
              <a:rPr lang="en-US" dirty="0" smtClean="0"/>
              <a:t> de </a:t>
            </a:r>
            <a:r>
              <a:rPr lang="en-US" dirty="0" err="1" smtClean="0"/>
              <a:t>temperatura</a:t>
            </a:r>
            <a:r>
              <a:rPr lang="en-US" dirty="0" smtClean="0"/>
              <a:t> del </a:t>
            </a:r>
            <a:r>
              <a:rPr lang="en-US" dirty="0" err="1" smtClean="0"/>
              <a:t>aceite</a:t>
            </a:r>
            <a:r>
              <a:rPr lang="en-US" dirty="0" smtClean="0"/>
              <a:t>.</a:t>
            </a:r>
            <a:endParaRPr lang="en-US" dirty="0"/>
          </a:p>
        </p:txBody>
      </p:sp>
      <p:sp>
        <p:nvSpPr>
          <p:cNvPr id="3" name="Rectángulo 2"/>
          <p:cNvSpPr/>
          <p:nvPr/>
        </p:nvSpPr>
        <p:spPr>
          <a:xfrm>
            <a:off x="209798" y="2199997"/>
            <a:ext cx="11713028" cy="3970318"/>
          </a:xfrm>
          <a:prstGeom prst="rect">
            <a:avLst/>
          </a:prstGeom>
        </p:spPr>
        <p:txBody>
          <a:bodyPr wrap="square">
            <a:spAutoFit/>
          </a:bodyPr>
          <a:lstStyle/>
          <a:p>
            <a:pPr algn="just"/>
            <a:r>
              <a:rPr lang="en-US" b="1" dirty="0" err="1" smtClean="0"/>
              <a:t>Ecuación</a:t>
            </a:r>
            <a:r>
              <a:rPr lang="en-US" b="1" dirty="0" smtClean="0"/>
              <a:t> de </a:t>
            </a:r>
            <a:r>
              <a:rPr lang="en-US" b="1" dirty="0" err="1" smtClean="0"/>
              <a:t>transformación</a:t>
            </a:r>
            <a:r>
              <a:rPr lang="en-US" b="1" dirty="0" smtClean="0"/>
              <a:t> de </a:t>
            </a:r>
            <a:r>
              <a:rPr lang="en-US" b="1" dirty="0" err="1" smtClean="0"/>
              <a:t>voltaje</a:t>
            </a:r>
            <a:endParaRPr lang="en-US" b="1" dirty="0" smtClean="0"/>
          </a:p>
          <a:p>
            <a:pPr algn="just"/>
            <a:endParaRPr lang="en-US" dirty="0" smtClean="0"/>
          </a:p>
          <a:p>
            <a:pPr algn="just"/>
            <a:r>
              <a:rPr lang="en-US" dirty="0" err="1" smtClean="0"/>
              <a:t>Existe</a:t>
            </a:r>
            <a:r>
              <a:rPr lang="en-US" dirty="0" smtClean="0"/>
              <a:t> la </a:t>
            </a:r>
            <a:r>
              <a:rPr lang="en-US" dirty="0" err="1" smtClean="0"/>
              <a:t>siguiente</a:t>
            </a:r>
            <a:r>
              <a:rPr lang="en-US" dirty="0" smtClean="0"/>
              <a:t> </a:t>
            </a:r>
            <a:r>
              <a:rPr lang="en-US" dirty="0" err="1" smtClean="0"/>
              <a:t>relación</a:t>
            </a:r>
            <a:r>
              <a:rPr lang="en-US" dirty="0" smtClean="0"/>
              <a:t> entre </a:t>
            </a:r>
            <a:r>
              <a:rPr lang="en-US" dirty="0" err="1" smtClean="0"/>
              <a:t>voltajes</a:t>
            </a:r>
            <a:r>
              <a:rPr lang="en-US" dirty="0" smtClean="0"/>
              <a:t> del </a:t>
            </a:r>
            <a:r>
              <a:rPr lang="en-US" dirty="0" err="1" smtClean="0"/>
              <a:t>primario</a:t>
            </a:r>
            <a:r>
              <a:rPr lang="en-US" dirty="0" smtClean="0"/>
              <a:t> del </a:t>
            </a:r>
            <a:r>
              <a:rPr lang="en-US" dirty="0" err="1" smtClean="0"/>
              <a:t>transformador</a:t>
            </a:r>
            <a:r>
              <a:rPr lang="en-US" dirty="0" smtClean="0"/>
              <a:t> (VP) y </a:t>
            </a:r>
            <a:r>
              <a:rPr lang="en-US" dirty="0" err="1" smtClean="0"/>
              <a:t>secundaria</a:t>
            </a:r>
            <a:r>
              <a:rPr lang="en-US" dirty="0" smtClean="0"/>
              <a:t> (VS), y </a:t>
            </a:r>
            <a:r>
              <a:rPr lang="en-US" dirty="0" err="1" smtClean="0"/>
              <a:t>número</a:t>
            </a:r>
            <a:r>
              <a:rPr lang="en-US" dirty="0" smtClean="0"/>
              <a:t> de </a:t>
            </a:r>
            <a:r>
              <a:rPr lang="en-US" dirty="0" err="1" smtClean="0"/>
              <a:t>vueltas</a:t>
            </a:r>
            <a:r>
              <a:rPr lang="en-US" dirty="0" smtClean="0"/>
              <a:t> de </a:t>
            </a:r>
            <a:r>
              <a:rPr lang="en-US" dirty="0" err="1" smtClean="0"/>
              <a:t>los</a:t>
            </a:r>
            <a:r>
              <a:rPr lang="en-US" dirty="0" smtClean="0"/>
              <a:t> </a:t>
            </a:r>
            <a:r>
              <a:rPr lang="en-US" dirty="0" err="1" smtClean="0"/>
              <a:t>devanados</a:t>
            </a:r>
            <a:r>
              <a:rPr lang="en-US" dirty="0" smtClean="0"/>
              <a:t> </a:t>
            </a:r>
            <a:r>
              <a:rPr lang="en-US" dirty="0" err="1" smtClean="0"/>
              <a:t>primario</a:t>
            </a:r>
            <a:r>
              <a:rPr lang="en-US" dirty="0" smtClean="0"/>
              <a:t> y </a:t>
            </a:r>
            <a:r>
              <a:rPr lang="en-US" dirty="0" err="1" smtClean="0"/>
              <a:t>secundario</a:t>
            </a:r>
            <a:r>
              <a:rPr lang="en-US" dirty="0" smtClean="0"/>
              <a:t>:</a:t>
            </a:r>
          </a:p>
          <a:p>
            <a:pPr algn="ctr"/>
            <a:r>
              <a:rPr lang="en-US" b="1" dirty="0" smtClean="0"/>
              <a:t>VP/ VS= </a:t>
            </a:r>
            <a:r>
              <a:rPr lang="en-US" b="1" dirty="0" err="1" smtClean="0"/>
              <a:t>nP</a:t>
            </a:r>
            <a:r>
              <a:rPr lang="en-US" b="1" dirty="0" smtClean="0"/>
              <a:t>/ </a:t>
            </a:r>
            <a:r>
              <a:rPr lang="en-US" b="1" dirty="0" err="1" smtClean="0"/>
              <a:t>nS</a:t>
            </a:r>
            <a:endParaRPr lang="en-US" b="1" dirty="0" smtClean="0"/>
          </a:p>
          <a:p>
            <a:pPr algn="just"/>
            <a:r>
              <a:rPr lang="en-US" dirty="0" err="1" smtClean="0"/>
              <a:t>Donde</a:t>
            </a:r>
            <a:r>
              <a:rPr lang="en-US" dirty="0" smtClean="0"/>
              <a:t>:</a:t>
            </a:r>
          </a:p>
          <a:p>
            <a:pPr algn="just"/>
            <a:r>
              <a:rPr lang="en-US" dirty="0" err="1" smtClean="0"/>
              <a:t>nP</a:t>
            </a:r>
            <a:r>
              <a:rPr lang="en-US" dirty="0" smtClean="0"/>
              <a:t>=</a:t>
            </a:r>
            <a:r>
              <a:rPr lang="en-US" dirty="0" err="1" smtClean="0"/>
              <a:t>Número</a:t>
            </a:r>
            <a:r>
              <a:rPr lang="en-US" dirty="0" smtClean="0"/>
              <a:t> de </a:t>
            </a:r>
            <a:r>
              <a:rPr lang="en-US" dirty="0" err="1" smtClean="0"/>
              <a:t>vueltas</a:t>
            </a:r>
            <a:r>
              <a:rPr lang="en-US" dirty="0" smtClean="0"/>
              <a:t> del </a:t>
            </a:r>
            <a:r>
              <a:rPr lang="en-US" dirty="0" err="1" smtClean="0"/>
              <a:t>devanado</a:t>
            </a:r>
            <a:r>
              <a:rPr lang="en-US" dirty="0" smtClean="0"/>
              <a:t> </a:t>
            </a:r>
            <a:r>
              <a:rPr lang="en-US" dirty="0" err="1" smtClean="0"/>
              <a:t>primario</a:t>
            </a:r>
            <a:r>
              <a:rPr lang="en-US" dirty="0" smtClean="0"/>
              <a:t> </a:t>
            </a:r>
          </a:p>
          <a:p>
            <a:pPr algn="just"/>
            <a:r>
              <a:rPr lang="en-US" dirty="0" err="1" smtClean="0"/>
              <a:t>nS</a:t>
            </a:r>
            <a:r>
              <a:rPr lang="en-US" dirty="0" smtClean="0"/>
              <a:t>=</a:t>
            </a:r>
            <a:r>
              <a:rPr lang="en-US" dirty="0" err="1" smtClean="0"/>
              <a:t>Número</a:t>
            </a:r>
            <a:r>
              <a:rPr lang="en-US" dirty="0" smtClean="0"/>
              <a:t> de </a:t>
            </a:r>
            <a:r>
              <a:rPr lang="en-US" dirty="0" err="1" smtClean="0"/>
              <a:t>vueltas</a:t>
            </a:r>
            <a:r>
              <a:rPr lang="en-US" dirty="0" smtClean="0"/>
              <a:t> del </a:t>
            </a:r>
            <a:r>
              <a:rPr lang="en-US" dirty="0" err="1" smtClean="0"/>
              <a:t>devanado</a:t>
            </a:r>
            <a:r>
              <a:rPr lang="en-US" dirty="0" smtClean="0"/>
              <a:t> </a:t>
            </a:r>
            <a:r>
              <a:rPr lang="en-US" dirty="0" err="1" smtClean="0"/>
              <a:t>secundario</a:t>
            </a:r>
            <a:endParaRPr lang="en-US" dirty="0" smtClean="0"/>
          </a:p>
          <a:p>
            <a:pPr algn="just"/>
            <a:endParaRPr lang="en-US" dirty="0" smtClean="0"/>
          </a:p>
          <a:p>
            <a:pPr algn="just"/>
            <a:r>
              <a:rPr lang="en-US" b="1" dirty="0" err="1" smtClean="0"/>
              <a:t>Ejemplo</a:t>
            </a:r>
            <a:r>
              <a:rPr lang="en-US" dirty="0" smtClean="0"/>
              <a:t>:</a:t>
            </a:r>
          </a:p>
          <a:p>
            <a:pPr algn="just"/>
            <a:r>
              <a:rPr lang="en-US" dirty="0" err="1" smtClean="0"/>
              <a:t>Transformador</a:t>
            </a:r>
            <a:r>
              <a:rPr lang="en-US" dirty="0" smtClean="0"/>
              <a:t> </a:t>
            </a:r>
            <a:r>
              <a:rPr lang="en-US" dirty="0" err="1" smtClean="0"/>
              <a:t>reductor</a:t>
            </a:r>
            <a:r>
              <a:rPr lang="en-US" dirty="0" smtClean="0"/>
              <a:t> </a:t>
            </a:r>
            <a:r>
              <a:rPr lang="en-US" dirty="0" err="1" smtClean="0"/>
              <a:t>monofásico</a:t>
            </a:r>
            <a:r>
              <a:rPr lang="en-US" dirty="0" smtClean="0"/>
              <a:t> 230/13 kV con </a:t>
            </a:r>
            <a:r>
              <a:rPr lang="en-US" dirty="0" err="1" smtClean="0"/>
              <a:t>devanado</a:t>
            </a:r>
            <a:r>
              <a:rPr lang="en-US" dirty="0" smtClean="0"/>
              <a:t> </a:t>
            </a:r>
            <a:r>
              <a:rPr lang="en-US" dirty="0" err="1" smtClean="0"/>
              <a:t>primario</a:t>
            </a:r>
            <a:r>
              <a:rPr lang="en-US" dirty="0" smtClean="0"/>
              <a:t> de 300 </a:t>
            </a:r>
            <a:r>
              <a:rPr lang="en-US" dirty="0" err="1" smtClean="0"/>
              <a:t>vueltas</a:t>
            </a:r>
            <a:r>
              <a:rPr lang="en-US" dirty="0" smtClean="0"/>
              <a:t>. ¿</a:t>
            </a:r>
            <a:r>
              <a:rPr lang="en-US" dirty="0" err="1" smtClean="0"/>
              <a:t>Cuántas</a:t>
            </a:r>
            <a:r>
              <a:rPr lang="en-US" dirty="0" smtClean="0"/>
              <a:t> </a:t>
            </a:r>
            <a:r>
              <a:rPr lang="en-US" dirty="0" err="1" smtClean="0"/>
              <a:t>vueltas</a:t>
            </a:r>
            <a:r>
              <a:rPr lang="en-US" dirty="0" smtClean="0"/>
              <a:t> </a:t>
            </a:r>
            <a:r>
              <a:rPr lang="en-US" dirty="0" err="1" smtClean="0"/>
              <a:t>debe</a:t>
            </a:r>
            <a:r>
              <a:rPr lang="en-US" dirty="0" smtClean="0"/>
              <a:t> </a:t>
            </a:r>
            <a:r>
              <a:rPr lang="en-US" dirty="0" err="1" smtClean="0"/>
              <a:t>tener</a:t>
            </a:r>
            <a:r>
              <a:rPr lang="en-US" dirty="0" smtClean="0"/>
              <a:t> un </a:t>
            </a:r>
            <a:r>
              <a:rPr lang="en-US" dirty="0" err="1" smtClean="0"/>
              <a:t>devanado</a:t>
            </a:r>
            <a:r>
              <a:rPr lang="en-US" dirty="0" smtClean="0"/>
              <a:t> </a:t>
            </a:r>
            <a:r>
              <a:rPr lang="en-US" dirty="0" err="1" smtClean="0"/>
              <a:t>secundario</a:t>
            </a:r>
            <a:r>
              <a:rPr lang="en-US" dirty="0" smtClean="0"/>
              <a:t>?</a:t>
            </a:r>
          </a:p>
          <a:p>
            <a:pPr algn="just"/>
            <a:r>
              <a:rPr lang="en-US" dirty="0" err="1" smtClean="0"/>
              <a:t>Solución</a:t>
            </a:r>
            <a:r>
              <a:rPr lang="en-US" dirty="0" smtClean="0"/>
              <a:t>:</a:t>
            </a:r>
          </a:p>
          <a:p>
            <a:pPr algn="just"/>
            <a:r>
              <a:rPr lang="en-US" b="1" dirty="0" smtClean="0"/>
              <a:t>230/13 = 300/NS          ⇒           </a:t>
            </a:r>
            <a:r>
              <a:rPr lang="en-US" b="1" dirty="0" err="1" smtClean="0"/>
              <a:t>nS</a:t>
            </a:r>
            <a:r>
              <a:rPr lang="en-US" b="1" dirty="0" smtClean="0"/>
              <a:t>= (300x13)/230 = 17</a:t>
            </a:r>
            <a:endParaRPr lang="en-US" b="1" dirty="0"/>
          </a:p>
        </p:txBody>
      </p:sp>
    </p:spTree>
    <p:extLst>
      <p:ext uri="{BB962C8B-B14F-4D97-AF65-F5344CB8AC3E}">
        <p14:creationId xmlns:p14="http://schemas.microsoft.com/office/powerpoint/2010/main" val="402571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386937"/>
            <a:ext cx="3910941" cy="6186309"/>
          </a:xfrm>
          <a:prstGeom prst="rect">
            <a:avLst/>
          </a:prstGeom>
        </p:spPr>
        <p:txBody>
          <a:bodyPr wrap="square">
            <a:spAutoFit/>
          </a:bodyPr>
          <a:lstStyle/>
          <a:p>
            <a:pPr algn="just"/>
            <a:r>
              <a:rPr lang="en-US" b="1" dirty="0" err="1" smtClean="0"/>
              <a:t>Interruptores</a:t>
            </a:r>
            <a:r>
              <a:rPr lang="en-US" b="1" dirty="0" smtClean="0"/>
              <a:t> de </a:t>
            </a:r>
            <a:r>
              <a:rPr lang="en-US" b="1" dirty="0" err="1" smtClean="0"/>
              <a:t>circuito</a:t>
            </a:r>
            <a:endParaRPr lang="en-US" b="1" dirty="0" smtClean="0"/>
          </a:p>
          <a:p>
            <a:pPr algn="just"/>
            <a:endParaRPr lang="en-US" dirty="0" smtClean="0"/>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es</a:t>
            </a:r>
            <a:r>
              <a:rPr lang="en-US" dirty="0" smtClean="0"/>
              <a:t> la </a:t>
            </a:r>
            <a:r>
              <a:rPr lang="en-US" dirty="0" err="1" smtClean="0"/>
              <a:t>interrupción</a:t>
            </a:r>
            <a:r>
              <a:rPr lang="en-US" dirty="0" smtClean="0"/>
              <a:t> de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para la </a:t>
            </a:r>
            <a:r>
              <a:rPr lang="en-US" dirty="0" err="1" smtClean="0"/>
              <a:t>protección</a:t>
            </a:r>
            <a:r>
              <a:rPr lang="en-US" dirty="0" smtClean="0"/>
              <a:t> del </a:t>
            </a:r>
            <a:r>
              <a:rPr lang="en-US" dirty="0" err="1" smtClean="0"/>
              <a:t>circuito</a:t>
            </a:r>
            <a:r>
              <a:rPr lang="en-US" dirty="0" smtClean="0"/>
              <a:t>. Son </a:t>
            </a:r>
            <a:r>
              <a:rPr lang="en-US" dirty="0" err="1" smtClean="0"/>
              <a:t>ampliamente</a:t>
            </a:r>
            <a:r>
              <a:rPr lang="en-US" dirty="0" smtClean="0"/>
              <a:t> </a:t>
            </a:r>
            <a:r>
              <a:rPr lang="en-US" dirty="0" err="1" smtClean="0"/>
              <a:t>utilizados</a:t>
            </a:r>
            <a:r>
              <a:rPr lang="en-US" dirty="0" smtClean="0"/>
              <a:t> para </a:t>
            </a:r>
            <a:r>
              <a:rPr lang="en-US" dirty="0" err="1" smtClean="0"/>
              <a:t>seccionar</a:t>
            </a:r>
            <a:r>
              <a:rPr lang="en-US" dirty="0" smtClean="0"/>
              <a:t> </a:t>
            </a:r>
            <a:r>
              <a:rPr lang="en-US" dirty="0" err="1" smtClean="0"/>
              <a:t>sistemas</a:t>
            </a:r>
            <a:r>
              <a:rPr lang="en-US" dirty="0" smtClean="0"/>
              <a:t> de </a:t>
            </a:r>
            <a:r>
              <a:rPr lang="en-US" dirty="0" err="1" smtClean="0"/>
              <a:t>potencia</a:t>
            </a:r>
            <a:r>
              <a:rPr lang="en-US" dirty="0" smtClean="0"/>
              <a:t> (</a:t>
            </a:r>
            <a:r>
              <a:rPr lang="en-US" dirty="0" err="1" smtClean="0"/>
              <a:t>ver</a:t>
            </a:r>
            <a:r>
              <a:rPr lang="en-US" dirty="0" smtClean="0"/>
              <a:t> Fig. 2). Los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son:</a:t>
            </a:r>
          </a:p>
          <a:p>
            <a:pPr marL="742950" lvl="1" indent="-285750" algn="just">
              <a:buFont typeface="Wingdings" panose="05000000000000000000" pitchFamily="2" charset="2"/>
              <a:buChar char="§"/>
            </a:pPr>
            <a:r>
              <a:rPr lang="en-US" b="1" dirty="0" err="1" smtClean="0">
                <a:solidFill>
                  <a:srgbClr val="0070C0"/>
                </a:solidFill>
              </a:rPr>
              <a:t>Interruptor</a:t>
            </a:r>
            <a:endParaRPr lang="en-US" b="1" dirty="0" smtClean="0">
              <a:solidFill>
                <a:srgbClr val="0070C0"/>
              </a:solidFill>
            </a:endParaRPr>
          </a:p>
          <a:p>
            <a:pPr marL="742950" lvl="1" indent="-285750" algn="just">
              <a:buFont typeface="Wingdings" panose="05000000000000000000" pitchFamily="2" charset="2"/>
              <a:buChar char="§"/>
            </a:pPr>
            <a:r>
              <a:rPr lang="en-US" b="1" dirty="0" smtClean="0">
                <a:solidFill>
                  <a:srgbClr val="0070C0"/>
                </a:solidFill>
              </a:rPr>
              <a:t>Bushings</a:t>
            </a:r>
          </a:p>
          <a:p>
            <a:pPr marL="742950" lvl="1" indent="-285750" algn="just">
              <a:buFont typeface="Wingdings" panose="05000000000000000000" pitchFamily="2" charset="2"/>
              <a:buChar char="§"/>
            </a:pPr>
            <a:r>
              <a:rPr lang="en-US" b="1" dirty="0" smtClean="0">
                <a:solidFill>
                  <a:srgbClr val="0070C0"/>
                </a:solidFill>
              </a:rPr>
              <a:t>Medio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petróleo</a:t>
            </a:r>
            <a:r>
              <a:rPr lang="en-US" b="1" dirty="0" smtClean="0">
                <a:solidFill>
                  <a:srgbClr val="0070C0"/>
                </a:solidFill>
              </a:rPr>
              <a:t>, gas)</a:t>
            </a:r>
          </a:p>
          <a:p>
            <a:pPr marL="742950" lvl="1" indent="-285750" algn="just">
              <a:buFont typeface="Wingdings" panose="05000000000000000000" pitchFamily="2" charset="2"/>
              <a:buChar char="§"/>
            </a:pP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de bushing</a:t>
            </a:r>
          </a:p>
          <a:p>
            <a:pPr marL="742950" lvl="1" indent="-285750" algn="just">
              <a:buFont typeface="Wingdings" panose="05000000000000000000" pitchFamily="2" charset="2"/>
              <a:buChar char="§"/>
            </a:pP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r>
              <a:rPr lang="en-US" dirty="0" smtClean="0"/>
              <a:t>Los </a:t>
            </a:r>
            <a:r>
              <a:rPr lang="en-US" dirty="0" err="1" smtClean="0"/>
              <a:t>interruptores</a:t>
            </a:r>
            <a:r>
              <a:rPr lang="en-US" dirty="0" smtClean="0"/>
              <a:t> </a:t>
            </a:r>
            <a:r>
              <a:rPr lang="en-US" dirty="0" err="1" smtClean="0"/>
              <a:t>pueden</a:t>
            </a:r>
            <a:r>
              <a:rPr lang="en-US" dirty="0" smtClean="0"/>
              <a:t> </a:t>
            </a:r>
            <a:r>
              <a:rPr lang="en-US" dirty="0" err="1" smtClean="0"/>
              <a:t>diseñarse</a:t>
            </a:r>
            <a:r>
              <a:rPr lang="en-US" dirty="0" smtClean="0"/>
              <a:t> para </a:t>
            </a:r>
            <a:r>
              <a:rPr lang="en-US" dirty="0" err="1" smtClean="0"/>
              <a:t>instalación</a:t>
            </a:r>
            <a:r>
              <a:rPr lang="en-US" dirty="0" smtClean="0"/>
              <a:t> </a:t>
            </a:r>
            <a:r>
              <a:rPr lang="en-US" dirty="0" err="1" smtClean="0"/>
              <a:t>en</a:t>
            </a:r>
            <a:r>
              <a:rPr lang="en-US" dirty="0" smtClean="0"/>
              <a:t> </a:t>
            </a:r>
            <a:r>
              <a:rPr lang="en-US" dirty="0" err="1" smtClean="0"/>
              <a:t>exteriores</a:t>
            </a:r>
            <a:r>
              <a:rPr lang="en-US" dirty="0" smtClean="0"/>
              <a:t> o </a:t>
            </a:r>
            <a:r>
              <a:rPr lang="en-US" dirty="0" err="1" smtClean="0"/>
              <a:t>interiores</a:t>
            </a:r>
            <a:r>
              <a:rPr lang="en-US" dirty="0" smtClean="0"/>
              <a:t>. </a:t>
            </a:r>
            <a:r>
              <a:rPr lang="en-US" dirty="0" err="1" smtClean="0"/>
              <a:t>En</a:t>
            </a:r>
            <a:r>
              <a:rPr lang="en-US" dirty="0" smtClean="0"/>
              <a:t> las </a:t>
            </a:r>
            <a:r>
              <a:rPr lang="en-US" dirty="0" err="1" smtClean="0"/>
              <a:t>figuras</a:t>
            </a:r>
            <a:r>
              <a:rPr lang="en-US" dirty="0" smtClean="0"/>
              <a:t> 5 a 7 se </a:t>
            </a:r>
            <a:r>
              <a:rPr lang="en-US" dirty="0" err="1" smtClean="0"/>
              <a:t>muestran</a:t>
            </a:r>
            <a:r>
              <a:rPr lang="en-US" dirty="0" smtClean="0"/>
              <a:t> </a:t>
            </a:r>
            <a:r>
              <a:rPr lang="en-US" dirty="0" err="1" smtClean="0"/>
              <a:t>ejemplos</a:t>
            </a:r>
            <a:r>
              <a:rPr lang="en-US" dirty="0" smtClean="0"/>
              <a:t> de </a:t>
            </a:r>
            <a:r>
              <a:rPr lang="en-US" dirty="0" err="1" smtClean="0"/>
              <a:t>diferentes</a:t>
            </a:r>
            <a:r>
              <a:rPr lang="en-US" dirty="0" smtClean="0"/>
              <a:t> </a:t>
            </a:r>
            <a:r>
              <a:rPr lang="en-US" dirty="0" err="1" smtClean="0"/>
              <a:t>interruptores</a:t>
            </a:r>
            <a:r>
              <a:rPr lang="en-US" dirty="0" smtClean="0"/>
              <a:t> </a:t>
            </a:r>
            <a:r>
              <a:rPr lang="en-US" dirty="0" err="1" smtClean="0"/>
              <a:t>automáticos</a:t>
            </a:r>
            <a:r>
              <a:rPr lang="en-US" dirty="0" smtClean="0"/>
              <a:t>.</a:t>
            </a:r>
            <a:endParaRPr lang="en-US" dirty="0"/>
          </a:p>
        </p:txBody>
      </p:sp>
      <p:pic>
        <p:nvPicPr>
          <p:cNvPr id="3" name="Imagen 2"/>
          <p:cNvPicPr>
            <a:picLocks noChangeAspect="1"/>
          </p:cNvPicPr>
          <p:nvPr/>
        </p:nvPicPr>
        <p:blipFill>
          <a:blip r:embed="rId3"/>
          <a:stretch>
            <a:fillRect/>
          </a:stretch>
        </p:blipFill>
        <p:spPr>
          <a:xfrm>
            <a:off x="4283308" y="386938"/>
            <a:ext cx="3783218" cy="2368138"/>
          </a:xfrm>
          <a:prstGeom prst="rect">
            <a:avLst/>
          </a:prstGeom>
        </p:spPr>
      </p:pic>
      <p:sp>
        <p:nvSpPr>
          <p:cNvPr id="4" name="Rectángulo 3"/>
          <p:cNvSpPr/>
          <p:nvPr/>
        </p:nvSpPr>
        <p:spPr>
          <a:xfrm>
            <a:off x="4180113" y="2794587"/>
            <a:ext cx="3859481" cy="646331"/>
          </a:xfrm>
          <a:prstGeom prst="rect">
            <a:avLst/>
          </a:prstGeom>
        </p:spPr>
        <p:txBody>
          <a:bodyPr wrap="square">
            <a:spAutoFit/>
          </a:bodyPr>
          <a:lstStyle/>
          <a:p>
            <a:r>
              <a:rPr lang="en-US" b="1" dirty="0" smtClean="0"/>
              <a:t>Fig. 5. </a:t>
            </a:r>
            <a:r>
              <a:rPr lang="en-US" b="1" dirty="0" err="1" smtClean="0"/>
              <a:t>Interruptor</a:t>
            </a:r>
            <a:r>
              <a:rPr lang="en-US" b="1" dirty="0" smtClean="0"/>
              <a:t> exterior de 230 kV y 2000 A</a:t>
            </a:r>
            <a:endParaRPr lang="en-US" b="1" dirty="0"/>
          </a:p>
        </p:txBody>
      </p:sp>
      <p:pic>
        <p:nvPicPr>
          <p:cNvPr id="5" name="Imagen 4"/>
          <p:cNvPicPr>
            <a:picLocks noChangeAspect="1"/>
          </p:cNvPicPr>
          <p:nvPr/>
        </p:nvPicPr>
        <p:blipFill>
          <a:blip r:embed="rId4"/>
          <a:stretch>
            <a:fillRect/>
          </a:stretch>
        </p:blipFill>
        <p:spPr>
          <a:xfrm>
            <a:off x="8142788" y="2327564"/>
            <a:ext cx="3818818" cy="2594620"/>
          </a:xfrm>
          <a:prstGeom prst="rect">
            <a:avLst/>
          </a:prstGeom>
        </p:spPr>
      </p:pic>
      <p:sp>
        <p:nvSpPr>
          <p:cNvPr id="6" name="Rectángulo 5"/>
          <p:cNvSpPr/>
          <p:nvPr/>
        </p:nvSpPr>
        <p:spPr>
          <a:xfrm>
            <a:off x="8066526" y="5029062"/>
            <a:ext cx="3847556" cy="646331"/>
          </a:xfrm>
          <a:prstGeom prst="rect">
            <a:avLst/>
          </a:prstGeom>
        </p:spPr>
        <p:txBody>
          <a:bodyPr wrap="square">
            <a:spAutoFit/>
          </a:bodyPr>
          <a:lstStyle/>
          <a:p>
            <a:pPr algn="ctr"/>
            <a:r>
              <a:rPr lang="en-US" b="1" dirty="0" smtClean="0"/>
              <a:t>Fig. 6. </a:t>
            </a:r>
            <a:r>
              <a:rPr lang="en-US" b="1" dirty="0" err="1" smtClean="0"/>
              <a:t>Interruptor</a:t>
            </a:r>
            <a:r>
              <a:rPr lang="en-US" b="1" dirty="0" smtClean="0"/>
              <a:t> exterior de 26 kV y 2000 A</a:t>
            </a:r>
            <a:endParaRPr lang="en-US" b="1" dirty="0"/>
          </a:p>
        </p:txBody>
      </p:sp>
      <p:pic>
        <p:nvPicPr>
          <p:cNvPr id="7" name="Imagen 6"/>
          <p:cNvPicPr>
            <a:picLocks noChangeAspect="1"/>
          </p:cNvPicPr>
          <p:nvPr/>
        </p:nvPicPr>
        <p:blipFill>
          <a:blip r:embed="rId5"/>
          <a:stretch>
            <a:fillRect/>
          </a:stretch>
        </p:blipFill>
        <p:spPr>
          <a:xfrm>
            <a:off x="4385174" y="3764478"/>
            <a:ext cx="3578158" cy="2315413"/>
          </a:xfrm>
          <a:prstGeom prst="rect">
            <a:avLst/>
          </a:prstGeom>
        </p:spPr>
      </p:pic>
      <p:sp>
        <p:nvSpPr>
          <p:cNvPr id="8" name="Rectángulo 7"/>
          <p:cNvSpPr/>
          <p:nvPr/>
        </p:nvSpPr>
        <p:spPr>
          <a:xfrm>
            <a:off x="4180113" y="6088695"/>
            <a:ext cx="3783219" cy="646331"/>
          </a:xfrm>
          <a:prstGeom prst="rect">
            <a:avLst/>
          </a:prstGeom>
        </p:spPr>
        <p:txBody>
          <a:bodyPr wrap="square">
            <a:spAutoFit/>
          </a:bodyPr>
          <a:lstStyle/>
          <a:p>
            <a:pPr algn="ctr"/>
            <a:r>
              <a:rPr lang="en-US" b="1" dirty="0" smtClean="0"/>
              <a:t>Fig. 7. </a:t>
            </a:r>
            <a:r>
              <a:rPr lang="en-US" b="1" dirty="0" err="1" smtClean="0"/>
              <a:t>Interruptor</a:t>
            </a:r>
            <a:r>
              <a:rPr lang="en-US" b="1" dirty="0" smtClean="0"/>
              <a:t> </a:t>
            </a:r>
            <a:r>
              <a:rPr lang="en-US" b="1" dirty="0" err="1" smtClean="0"/>
              <a:t>tipo</a:t>
            </a:r>
            <a:r>
              <a:rPr lang="en-US" b="1" dirty="0" smtClean="0"/>
              <a:t> 2000A </a:t>
            </a:r>
            <a:r>
              <a:rPr lang="en-US" b="1" dirty="0" err="1" smtClean="0"/>
              <a:t>extraíble</a:t>
            </a:r>
            <a:r>
              <a:rPr lang="en-US" b="1" dirty="0" smtClean="0"/>
              <a:t> para </a:t>
            </a:r>
            <a:r>
              <a:rPr lang="en-US" b="1" dirty="0" err="1" smtClean="0"/>
              <a:t>interiores</a:t>
            </a:r>
            <a:r>
              <a:rPr lang="en-US" b="1" dirty="0" smtClean="0"/>
              <a:t> de 26 kV</a:t>
            </a:r>
            <a:endParaRPr lang="en-US" b="1" dirty="0"/>
          </a:p>
        </p:txBody>
      </p:sp>
    </p:spTree>
    <p:extLst>
      <p:ext uri="{BB962C8B-B14F-4D97-AF65-F5344CB8AC3E}">
        <p14:creationId xmlns:p14="http://schemas.microsoft.com/office/powerpoint/2010/main" val="2003047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41258"/>
            <a:ext cx="11554691" cy="6463308"/>
          </a:xfrm>
          <a:prstGeom prst="rect">
            <a:avLst/>
          </a:prstGeom>
        </p:spPr>
        <p:txBody>
          <a:bodyPr wrap="square">
            <a:spAutoFit/>
          </a:bodyPr>
          <a:lstStyle/>
          <a:p>
            <a:pPr algn="just"/>
            <a:r>
              <a:rPr lang="en-US" b="1" dirty="0" err="1" smtClean="0"/>
              <a:t>Seccionadores</a:t>
            </a:r>
            <a:endParaRPr lang="en-US" b="1" dirty="0" smtClean="0"/>
          </a:p>
          <a:p>
            <a:pPr algn="just"/>
            <a:endParaRPr lang="en-US" dirty="0" smtClean="0"/>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seccionadores</a:t>
            </a:r>
            <a:r>
              <a:rPr lang="en-US" dirty="0" smtClean="0"/>
              <a:t> </a:t>
            </a:r>
            <a:r>
              <a:rPr lang="en-US" dirty="0" err="1" smtClean="0"/>
              <a:t>es</a:t>
            </a:r>
            <a:r>
              <a:rPr lang="en-US" dirty="0" smtClean="0"/>
              <a:t> </a:t>
            </a:r>
            <a:r>
              <a:rPr lang="en-US" dirty="0" err="1" smtClean="0"/>
              <a:t>aislar</a:t>
            </a:r>
            <a:r>
              <a:rPr lang="en-US" dirty="0" smtClean="0"/>
              <a:t> </a:t>
            </a:r>
            <a:r>
              <a:rPr lang="en-US" dirty="0" err="1" smtClean="0"/>
              <a:t>los</a:t>
            </a:r>
            <a:r>
              <a:rPr lang="en-US" dirty="0" smtClean="0"/>
              <a:t> </a:t>
            </a:r>
            <a:r>
              <a:rPr lang="en-US" dirty="0" err="1" smtClean="0"/>
              <a:t>circuitos</a:t>
            </a:r>
            <a:r>
              <a:rPr lang="en-US" dirty="0" smtClean="0"/>
              <a:t> </a:t>
            </a:r>
            <a:r>
              <a:rPr lang="en-US" dirty="0" err="1" smtClean="0"/>
              <a:t>desenergizados</a:t>
            </a:r>
            <a:r>
              <a:rPr lang="en-US" dirty="0" smtClean="0"/>
              <a:t>. </a:t>
            </a:r>
            <a:r>
              <a:rPr lang="en-US" dirty="0" err="1" smtClean="0"/>
              <a:t>Esto</a:t>
            </a:r>
            <a:r>
              <a:rPr lang="en-US" dirty="0" smtClean="0"/>
              <a:t> se </a:t>
            </a:r>
            <a:r>
              <a:rPr lang="en-US" dirty="0" err="1" smtClean="0"/>
              <a:t>requiere</a:t>
            </a:r>
            <a:r>
              <a:rPr lang="en-US" dirty="0" smtClean="0"/>
              <a:t> </a:t>
            </a:r>
            <a:r>
              <a:rPr lang="en-US" dirty="0" err="1" smtClean="0"/>
              <a:t>principalmente</a:t>
            </a:r>
            <a:r>
              <a:rPr lang="en-US" dirty="0" smtClean="0"/>
              <a:t> </a:t>
            </a:r>
            <a:r>
              <a:rPr lang="en-US" dirty="0" err="1" smtClean="0"/>
              <a:t>cuando</a:t>
            </a:r>
            <a:r>
              <a:rPr lang="en-US" dirty="0" smtClean="0"/>
              <a:t> </a:t>
            </a:r>
            <a:r>
              <a:rPr lang="en-US" dirty="0" err="1" smtClean="0"/>
              <a:t>necesitamos</a:t>
            </a:r>
            <a:r>
              <a:rPr lang="en-US" dirty="0" smtClean="0"/>
              <a:t> </a:t>
            </a:r>
            <a:r>
              <a:rPr lang="en-US" dirty="0" err="1" smtClean="0"/>
              <a:t>poner</a:t>
            </a:r>
            <a:r>
              <a:rPr lang="en-US" dirty="0" smtClean="0"/>
              <a:t> </a:t>
            </a:r>
            <a:r>
              <a:rPr lang="en-US" dirty="0" err="1" smtClean="0"/>
              <a:t>fuera</a:t>
            </a:r>
            <a:r>
              <a:rPr lang="en-US" dirty="0" smtClean="0"/>
              <a:t> de </a:t>
            </a:r>
            <a:r>
              <a:rPr lang="en-US" dirty="0" err="1" smtClean="0"/>
              <a:t>servicio</a:t>
            </a:r>
            <a:r>
              <a:rPr lang="en-US" dirty="0" smtClean="0"/>
              <a:t> un </a:t>
            </a:r>
            <a:r>
              <a:rPr lang="en-US" dirty="0" err="1" smtClean="0"/>
              <a:t>circuito</a:t>
            </a:r>
            <a:r>
              <a:rPr lang="en-US" dirty="0" smtClean="0"/>
              <a:t> o </a:t>
            </a:r>
            <a:r>
              <a:rPr lang="en-US" dirty="0" err="1" smtClean="0"/>
              <a:t>equipo</a:t>
            </a:r>
            <a:r>
              <a:rPr lang="en-US" dirty="0" smtClean="0"/>
              <a:t> (</a:t>
            </a:r>
            <a:r>
              <a:rPr lang="en-US" dirty="0" err="1" smtClean="0"/>
              <a:t>interruptor</a:t>
            </a:r>
            <a:r>
              <a:rPr lang="en-US" dirty="0" smtClean="0"/>
              <a:t>, </a:t>
            </a:r>
            <a:r>
              <a:rPr lang="en-US" dirty="0" err="1" smtClean="0"/>
              <a:t>transformador</a:t>
            </a:r>
            <a:r>
              <a:rPr lang="en-US" dirty="0" smtClean="0"/>
              <a:t>, etc.) para </a:t>
            </a:r>
            <a:r>
              <a:rPr lang="en-US" dirty="0" err="1" smtClean="0"/>
              <a:t>reparación</a:t>
            </a:r>
            <a:r>
              <a:rPr lang="en-US" dirty="0" smtClean="0"/>
              <a:t> o </a:t>
            </a:r>
            <a:r>
              <a:rPr lang="en-US" dirty="0" err="1" smtClean="0"/>
              <a:t>mantenimiento</a:t>
            </a:r>
            <a:r>
              <a:rPr lang="en-US" dirty="0" smtClean="0"/>
              <a:t> y </a:t>
            </a:r>
            <a:r>
              <a:rPr lang="en-US" dirty="0" err="1" smtClean="0"/>
              <a:t>necesitamos</a:t>
            </a:r>
            <a:r>
              <a:rPr lang="en-US" dirty="0" smtClean="0"/>
              <a:t> </a:t>
            </a:r>
            <a:r>
              <a:rPr lang="en-US" dirty="0" err="1" smtClean="0"/>
              <a:t>proporcionar</a:t>
            </a:r>
            <a:r>
              <a:rPr lang="en-US" dirty="0" smtClean="0"/>
              <a:t> </a:t>
            </a:r>
            <a:r>
              <a:rPr lang="en-US" dirty="0" err="1" smtClean="0"/>
              <a:t>interrupciones</a:t>
            </a:r>
            <a:r>
              <a:rPr lang="en-US" dirty="0" smtClean="0"/>
              <a:t> </a:t>
            </a:r>
            <a:r>
              <a:rPr lang="en-US" dirty="0" err="1" smtClean="0"/>
              <a:t>visibles</a:t>
            </a:r>
            <a:r>
              <a:rPr lang="en-US" dirty="0" smtClean="0"/>
              <a:t> y </a:t>
            </a:r>
            <a:r>
              <a:rPr lang="en-US" dirty="0" err="1" smtClean="0"/>
              <a:t>seguras</a:t>
            </a:r>
            <a:r>
              <a:rPr lang="en-US" dirty="0" smtClean="0"/>
              <a:t> </a:t>
            </a:r>
            <a:r>
              <a:rPr lang="en-US" dirty="0" err="1" smtClean="0"/>
              <a:t>en</a:t>
            </a:r>
            <a:r>
              <a:rPr lang="en-US" dirty="0" smtClean="0"/>
              <a:t> ambos </a:t>
            </a:r>
            <a:r>
              <a:rPr lang="en-US" dirty="0" err="1" smtClean="0"/>
              <a:t>lados</a:t>
            </a:r>
            <a:r>
              <a:rPr lang="en-US" dirty="0" smtClean="0"/>
              <a:t> del </a:t>
            </a:r>
            <a:r>
              <a:rPr lang="en-US" dirty="0" err="1" smtClean="0"/>
              <a:t>elemento</a:t>
            </a:r>
            <a:r>
              <a:rPr lang="en-US" dirty="0" smtClean="0"/>
              <a:t> </a:t>
            </a:r>
            <a:r>
              <a:rPr lang="en-US" dirty="0" err="1" smtClean="0"/>
              <a:t>desenergizado</a:t>
            </a:r>
            <a:r>
              <a:rPr lang="en-US" dirty="0" smtClean="0"/>
              <a:t> del </a:t>
            </a:r>
            <a:r>
              <a:rPr lang="en-US" dirty="0" err="1" smtClean="0"/>
              <a:t>sistema</a:t>
            </a:r>
            <a:r>
              <a:rPr lang="en-US" dirty="0" smtClean="0"/>
              <a:t> de </a:t>
            </a:r>
            <a:r>
              <a:rPr lang="en-US" dirty="0" err="1" smtClean="0"/>
              <a:t>energía</a:t>
            </a:r>
            <a:r>
              <a:rPr lang="en-US" dirty="0" smtClean="0"/>
              <a:t>. Lo que </a:t>
            </a:r>
            <a:r>
              <a:rPr lang="en-US" dirty="0" err="1" smtClean="0"/>
              <a:t>es</a:t>
            </a:r>
            <a:r>
              <a:rPr lang="en-US" dirty="0" smtClean="0"/>
              <a:t> </a:t>
            </a:r>
            <a:r>
              <a:rPr lang="en-US" dirty="0" err="1" smtClean="0"/>
              <a:t>importante</a:t>
            </a:r>
            <a:r>
              <a:rPr lang="en-US" dirty="0" smtClean="0"/>
              <a:t> </a:t>
            </a:r>
            <a:r>
              <a:rPr lang="en-US" dirty="0" err="1" smtClean="0"/>
              <a:t>aquí</a:t>
            </a:r>
            <a:r>
              <a:rPr lang="en-US" dirty="0" smtClean="0"/>
              <a:t> </a:t>
            </a:r>
            <a:r>
              <a:rPr lang="en-US" dirty="0" err="1" smtClean="0"/>
              <a:t>es</a:t>
            </a:r>
            <a:r>
              <a:rPr lang="en-US" dirty="0" smtClean="0"/>
              <a:t> </a:t>
            </a:r>
            <a:r>
              <a:rPr lang="en-US" dirty="0" err="1" smtClean="0"/>
              <a:t>recordar</a:t>
            </a:r>
            <a:r>
              <a:rPr lang="en-US" dirty="0" smtClean="0"/>
              <a:t> que </a:t>
            </a:r>
            <a:r>
              <a:rPr lang="en-US" dirty="0" err="1" smtClean="0"/>
              <a:t>los</a:t>
            </a:r>
            <a:r>
              <a:rPr lang="en-US" dirty="0" smtClean="0"/>
              <a:t> </a:t>
            </a:r>
            <a:r>
              <a:rPr lang="en-US" dirty="0" err="1" smtClean="0"/>
              <a:t>interruptores</a:t>
            </a:r>
            <a:r>
              <a:rPr lang="en-US" dirty="0" smtClean="0"/>
              <a:t> de </a:t>
            </a:r>
            <a:r>
              <a:rPr lang="en-US" dirty="0" err="1" smtClean="0"/>
              <a:t>desconexión</a:t>
            </a:r>
            <a:r>
              <a:rPr lang="en-US" dirty="0" smtClean="0"/>
              <a:t> no </a:t>
            </a:r>
            <a:r>
              <a:rPr lang="en-US" dirty="0" err="1" smtClean="0"/>
              <a:t>pueden</a:t>
            </a:r>
            <a:r>
              <a:rPr lang="en-US" dirty="0" smtClean="0"/>
              <a:t> </a:t>
            </a:r>
            <a:r>
              <a:rPr lang="en-US" dirty="0" err="1" smtClean="0"/>
              <a:t>interrumpir</a:t>
            </a:r>
            <a:r>
              <a:rPr lang="en-US" dirty="0" smtClean="0"/>
              <a:t> </a:t>
            </a:r>
            <a:r>
              <a:rPr lang="en-US" dirty="0" err="1" smtClean="0"/>
              <a:t>ni</a:t>
            </a:r>
            <a:r>
              <a:rPr lang="en-US" dirty="0" smtClean="0"/>
              <a:t> la </a:t>
            </a:r>
            <a:r>
              <a:rPr lang="en-US" dirty="0" err="1" smtClean="0"/>
              <a:t>falla</a:t>
            </a:r>
            <a:r>
              <a:rPr lang="en-US" dirty="0" smtClean="0"/>
              <a:t> </a:t>
            </a:r>
            <a:r>
              <a:rPr lang="en-US" dirty="0" err="1" smtClean="0"/>
              <a:t>ni</a:t>
            </a:r>
            <a:r>
              <a:rPr lang="en-US" dirty="0" smtClean="0"/>
              <a:t> la </a:t>
            </a:r>
            <a:r>
              <a:rPr lang="en-US" dirty="0" err="1" smtClean="0"/>
              <a:t>corriente</a:t>
            </a:r>
            <a:r>
              <a:rPr lang="en-US" dirty="0" smtClean="0"/>
              <a:t> de </a:t>
            </a:r>
            <a:r>
              <a:rPr lang="en-US" dirty="0" err="1" smtClean="0"/>
              <a:t>carga</a:t>
            </a:r>
            <a:r>
              <a:rPr lang="en-US" dirty="0" smtClean="0"/>
              <a:t>, y </a:t>
            </a:r>
            <a:r>
              <a:rPr lang="en-US" dirty="0" err="1" smtClean="0"/>
              <a:t>esa</a:t>
            </a:r>
            <a:r>
              <a:rPr lang="en-US" dirty="0" smtClean="0"/>
              <a:t> </a:t>
            </a:r>
            <a:r>
              <a:rPr lang="en-US" dirty="0" err="1" smtClean="0"/>
              <a:t>es</a:t>
            </a:r>
            <a:r>
              <a:rPr lang="en-US" dirty="0" smtClean="0"/>
              <a:t> </a:t>
            </a:r>
            <a:r>
              <a:rPr lang="en-US" dirty="0" err="1" smtClean="0"/>
              <a:t>su</a:t>
            </a:r>
            <a:r>
              <a:rPr lang="en-US" dirty="0" smtClean="0"/>
              <a:t> principal </a:t>
            </a:r>
            <a:r>
              <a:rPr lang="en-US" dirty="0" err="1" smtClean="0"/>
              <a:t>diferencia</a:t>
            </a:r>
            <a:r>
              <a:rPr lang="en-US" dirty="0" smtClean="0"/>
              <a:t> </a:t>
            </a:r>
            <a:r>
              <a:rPr lang="en-US" dirty="0" err="1" smtClean="0"/>
              <a:t>funcional</a:t>
            </a:r>
            <a:r>
              <a:rPr lang="en-US" dirty="0" smtClean="0"/>
              <a:t> con </a:t>
            </a:r>
            <a:r>
              <a:rPr lang="en-US" dirty="0" err="1" smtClean="0"/>
              <a:t>respecto</a:t>
            </a:r>
            <a:r>
              <a:rPr lang="en-US" dirty="0" smtClean="0"/>
              <a:t> a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Sin embargo, </a:t>
            </a:r>
            <a:r>
              <a:rPr lang="en-US" dirty="0" err="1" smtClean="0"/>
              <a:t>debido</a:t>
            </a:r>
            <a:r>
              <a:rPr lang="en-US" dirty="0" smtClean="0"/>
              <a:t> a </a:t>
            </a:r>
            <a:r>
              <a:rPr lang="en-US" dirty="0" err="1" smtClean="0"/>
              <a:t>estas</a:t>
            </a:r>
            <a:r>
              <a:rPr lang="en-US" dirty="0" smtClean="0"/>
              <a:t> </a:t>
            </a:r>
            <a:r>
              <a:rPr lang="en-US" dirty="0" err="1" smtClean="0"/>
              <a:t>funciones</a:t>
            </a:r>
            <a:r>
              <a:rPr lang="en-US" dirty="0" smtClean="0"/>
              <a:t> </a:t>
            </a:r>
            <a:r>
              <a:rPr lang="en-US" dirty="0" err="1" smtClean="0"/>
              <a:t>limitadas</a:t>
            </a:r>
            <a:r>
              <a:rPr lang="en-US" dirty="0" smtClean="0"/>
              <a:t>, </a:t>
            </a:r>
            <a:r>
              <a:rPr lang="en-US" dirty="0" err="1" smtClean="0"/>
              <a:t>los</a:t>
            </a:r>
            <a:r>
              <a:rPr lang="en-US" dirty="0" smtClean="0"/>
              <a:t> </a:t>
            </a:r>
            <a:r>
              <a:rPr lang="en-US" dirty="0" err="1" smtClean="0"/>
              <a:t>interruptores</a:t>
            </a:r>
            <a:r>
              <a:rPr lang="en-US" dirty="0" smtClean="0"/>
              <a:t> de </a:t>
            </a:r>
            <a:r>
              <a:rPr lang="en-US" dirty="0" err="1" smtClean="0"/>
              <a:t>desconexión</a:t>
            </a:r>
            <a:r>
              <a:rPr lang="en-US" dirty="0" smtClean="0"/>
              <a:t> son mucho </a:t>
            </a:r>
            <a:r>
              <a:rPr lang="en-US" dirty="0" err="1" smtClean="0"/>
              <a:t>más</a:t>
            </a:r>
            <a:r>
              <a:rPr lang="en-US" dirty="0" smtClean="0"/>
              <a:t> </a:t>
            </a:r>
            <a:r>
              <a:rPr lang="en-US" dirty="0" err="1" smtClean="0"/>
              <a:t>económicos</a:t>
            </a:r>
            <a:r>
              <a:rPr lang="en-US" dirty="0" smtClean="0"/>
              <a:t> que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a:t>
            </a:r>
          </a:p>
          <a:p>
            <a:pPr algn="just"/>
            <a:r>
              <a:rPr lang="en-US" dirty="0" smtClean="0"/>
              <a:t>Los </a:t>
            </a:r>
            <a:r>
              <a:rPr lang="en-US" dirty="0" err="1" smtClean="0"/>
              <a:t>principales</a:t>
            </a:r>
            <a:r>
              <a:rPr lang="en-US" dirty="0" smtClean="0"/>
              <a:t> </a:t>
            </a:r>
            <a:r>
              <a:rPr lang="en-US" dirty="0" err="1" smtClean="0"/>
              <a:t>componentes</a:t>
            </a:r>
            <a:r>
              <a:rPr lang="en-US" dirty="0" smtClean="0"/>
              <a:t> de </a:t>
            </a:r>
            <a:r>
              <a:rPr lang="en-US" dirty="0" err="1" smtClean="0"/>
              <a:t>los</a:t>
            </a:r>
            <a:r>
              <a:rPr lang="en-US" dirty="0" smtClean="0"/>
              <a:t> </a:t>
            </a:r>
            <a:r>
              <a:rPr lang="en-US" dirty="0" err="1" smtClean="0"/>
              <a:t>seccionadores</a:t>
            </a:r>
            <a:r>
              <a:rPr lang="en-US" dirty="0" smtClean="0"/>
              <a:t> son:</a:t>
            </a:r>
          </a:p>
          <a:p>
            <a:pPr algn="just"/>
            <a:endParaRPr lang="en-US" dirty="0" smtClean="0"/>
          </a:p>
          <a:p>
            <a:pPr algn="just"/>
            <a:r>
              <a:rPr lang="en-US" b="1" dirty="0" smtClean="0">
                <a:solidFill>
                  <a:srgbClr val="0070C0"/>
                </a:solidFill>
              </a:rPr>
              <a:t>•    Poste </a:t>
            </a:r>
            <a:r>
              <a:rPr lang="en-US" b="1" dirty="0" err="1" smtClean="0">
                <a:solidFill>
                  <a:srgbClr val="0070C0"/>
                </a:solidFill>
              </a:rPr>
              <a:t>aisladores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Partes</a:t>
            </a:r>
            <a:r>
              <a:rPr lang="en-US" b="1" dirty="0" smtClean="0">
                <a:solidFill>
                  <a:srgbClr val="0070C0"/>
                </a:solidFill>
              </a:rPr>
              <a:t> </a:t>
            </a:r>
            <a:r>
              <a:rPr lang="en-US" b="1" dirty="0" err="1" smtClean="0">
                <a:solidFill>
                  <a:srgbClr val="0070C0"/>
                </a:solidFill>
              </a:rPr>
              <a:t>vivas</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r>
              <a:rPr lang="en-US" dirty="0" smtClean="0"/>
              <a:t>Se </a:t>
            </a:r>
            <a:r>
              <a:rPr lang="en-US" dirty="0" err="1" smtClean="0"/>
              <a:t>pueden</a:t>
            </a:r>
            <a:r>
              <a:rPr lang="en-US" dirty="0" smtClean="0"/>
              <a:t> </a:t>
            </a:r>
            <a:r>
              <a:rPr lang="en-US" dirty="0" err="1" smtClean="0"/>
              <a:t>enumerar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de </a:t>
            </a:r>
            <a:r>
              <a:rPr lang="en-US" dirty="0" err="1" smtClean="0"/>
              <a:t>interruptores</a:t>
            </a:r>
            <a:r>
              <a:rPr lang="en-US" dirty="0" smtClean="0"/>
              <a:t> de </a:t>
            </a:r>
            <a:r>
              <a:rPr lang="en-US" dirty="0" err="1" smtClean="0"/>
              <a:t>desconexión</a:t>
            </a:r>
            <a:r>
              <a:rPr lang="en-US" dirty="0" smtClean="0"/>
              <a:t>:</a:t>
            </a:r>
          </a:p>
          <a:p>
            <a:pPr algn="just"/>
            <a:r>
              <a:rPr lang="en-US" b="1" dirty="0" smtClean="0">
                <a:solidFill>
                  <a:srgbClr val="0070C0"/>
                </a:solidFill>
              </a:rPr>
              <a:t>•    </a:t>
            </a:r>
            <a:r>
              <a:rPr lang="en-US" b="1" dirty="0" err="1" smtClean="0">
                <a:solidFill>
                  <a:srgbClr val="0070C0"/>
                </a:solidFill>
              </a:rPr>
              <a:t>Ruptura</a:t>
            </a:r>
            <a:r>
              <a:rPr lang="en-US" b="1" dirty="0" smtClean="0">
                <a:solidFill>
                  <a:srgbClr val="0070C0"/>
                </a:solidFill>
              </a:rPr>
              <a:t> vertical</a:t>
            </a:r>
          </a:p>
          <a:p>
            <a:pPr algn="just"/>
            <a:r>
              <a:rPr lang="en-US" b="1" dirty="0" smtClean="0">
                <a:solidFill>
                  <a:srgbClr val="0070C0"/>
                </a:solidFill>
              </a:rPr>
              <a:t>•    </a:t>
            </a:r>
            <a:r>
              <a:rPr lang="en-US" b="1" dirty="0" err="1" smtClean="0">
                <a:solidFill>
                  <a:srgbClr val="0070C0"/>
                </a:solidFill>
              </a:rPr>
              <a:t>Doble</a:t>
            </a:r>
            <a:r>
              <a:rPr lang="en-US" b="1" dirty="0" smtClean="0">
                <a:solidFill>
                  <a:srgbClr val="0070C0"/>
                </a:solidFill>
              </a:rPr>
              <a:t> </a:t>
            </a:r>
            <a:r>
              <a:rPr lang="en-US" b="1" dirty="0" err="1" smtClean="0">
                <a:solidFill>
                  <a:srgbClr val="0070C0"/>
                </a:solidFill>
              </a:rPr>
              <a:t>descanso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Ruptura</a:t>
            </a:r>
            <a:r>
              <a:rPr lang="en-US" b="1" dirty="0" smtClean="0">
                <a:solidFill>
                  <a:srgbClr val="0070C0"/>
                </a:solidFill>
              </a:rPr>
              <a:t> central</a:t>
            </a:r>
          </a:p>
          <a:p>
            <a:pPr algn="just"/>
            <a:r>
              <a:rPr lang="en-US" b="1" dirty="0" smtClean="0">
                <a:solidFill>
                  <a:srgbClr val="0070C0"/>
                </a:solidFill>
              </a:rPr>
              <a:t>•    Descanso lateral</a:t>
            </a:r>
          </a:p>
          <a:p>
            <a:pPr algn="just"/>
            <a:r>
              <a:rPr lang="en-US" b="1" dirty="0" smtClean="0">
                <a:solidFill>
                  <a:srgbClr val="0070C0"/>
                </a:solidFill>
              </a:rPr>
              <a:t>•    </a:t>
            </a:r>
            <a:r>
              <a:rPr lang="en-US" b="1" dirty="0" err="1" smtClean="0">
                <a:solidFill>
                  <a:srgbClr val="0070C0"/>
                </a:solidFill>
              </a:rPr>
              <a:t>Operado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grupo</a:t>
            </a:r>
            <a:r>
              <a:rPr lang="en-US" b="1" dirty="0" smtClean="0">
                <a:solidFill>
                  <a:srgbClr val="0070C0"/>
                </a:solidFill>
              </a:rPr>
              <a:t> (las 3 </a:t>
            </a:r>
            <a:r>
              <a:rPr lang="en-US" b="1" dirty="0" err="1" smtClean="0">
                <a:solidFill>
                  <a:srgbClr val="0070C0"/>
                </a:solidFill>
              </a:rPr>
              <a:t>fases</a:t>
            </a:r>
            <a:r>
              <a:rPr lang="en-US" b="1" dirty="0" smtClean="0">
                <a:solidFill>
                  <a:srgbClr val="0070C0"/>
                </a:solidFill>
              </a:rPr>
              <a:t> se </a:t>
            </a:r>
            <a:r>
              <a:rPr lang="en-US" b="1" dirty="0" err="1" smtClean="0">
                <a:solidFill>
                  <a:srgbClr val="0070C0"/>
                </a:solidFill>
              </a:rPr>
              <a:t>abren</a:t>
            </a:r>
            <a:r>
              <a:rPr lang="en-US" b="1" dirty="0" smtClean="0">
                <a:solidFill>
                  <a:srgbClr val="0070C0"/>
                </a:solidFill>
              </a:rPr>
              <a:t> </a:t>
            </a:r>
            <a:r>
              <a:rPr lang="en-US" b="1" dirty="0" err="1" smtClean="0">
                <a:solidFill>
                  <a:srgbClr val="0070C0"/>
                </a:solidFill>
              </a:rPr>
              <a:t>simultáneamente</a:t>
            </a:r>
            <a:r>
              <a:rPr lang="en-US" b="1" dirty="0" smtClean="0">
                <a:solidFill>
                  <a:srgbClr val="0070C0"/>
                </a:solidFill>
              </a:rPr>
              <a:t>): </a:t>
            </a:r>
            <a:r>
              <a:rPr lang="en-US" b="1" dirty="0" err="1" smtClean="0">
                <a:solidFill>
                  <a:srgbClr val="0070C0"/>
                </a:solidFill>
              </a:rPr>
              <a:t>Operado</a:t>
            </a:r>
            <a:r>
              <a:rPr lang="en-US" b="1" dirty="0" smtClean="0">
                <a:solidFill>
                  <a:srgbClr val="0070C0"/>
                </a:solidFill>
              </a:rPr>
              <a:t> </a:t>
            </a:r>
            <a:r>
              <a:rPr lang="en-US" b="1" dirty="0" err="1" smtClean="0">
                <a:solidFill>
                  <a:srgbClr val="0070C0"/>
                </a:solidFill>
              </a:rPr>
              <a:t>manualmente</a:t>
            </a:r>
            <a:r>
              <a:rPr lang="en-US" b="1" dirty="0" smtClean="0">
                <a:solidFill>
                  <a:srgbClr val="0070C0"/>
                </a:solidFill>
              </a:rPr>
              <a:t> o </a:t>
            </a:r>
            <a:r>
              <a:rPr lang="en-US" b="1" dirty="0" err="1" smtClean="0">
                <a:solidFill>
                  <a:srgbClr val="0070C0"/>
                </a:solidFill>
              </a:rPr>
              <a:t>por</a:t>
            </a:r>
            <a:r>
              <a:rPr lang="en-US" b="1" dirty="0" smtClean="0">
                <a:solidFill>
                  <a:srgbClr val="0070C0"/>
                </a:solidFill>
              </a:rPr>
              <a:t> motor</a:t>
            </a:r>
          </a:p>
          <a:p>
            <a:pPr algn="just"/>
            <a:r>
              <a:rPr lang="en-US" b="1" dirty="0" smtClean="0">
                <a:solidFill>
                  <a:srgbClr val="0070C0"/>
                </a:solidFill>
              </a:rPr>
              <a:t>•    </a:t>
            </a:r>
            <a:r>
              <a:rPr lang="en-US" b="1" dirty="0" err="1" smtClean="0">
                <a:solidFill>
                  <a:srgbClr val="0070C0"/>
                </a:solidFill>
              </a:rPr>
              <a:t>Seccionadores</a:t>
            </a:r>
            <a:r>
              <a:rPr lang="en-US" b="1" dirty="0" smtClean="0">
                <a:solidFill>
                  <a:srgbClr val="0070C0"/>
                </a:solidFill>
              </a:rPr>
              <a:t> de </a:t>
            </a:r>
            <a:r>
              <a:rPr lang="en-US" b="1" dirty="0" err="1" smtClean="0">
                <a:solidFill>
                  <a:srgbClr val="0070C0"/>
                </a:solidFill>
              </a:rPr>
              <a:t>pértiga</a:t>
            </a:r>
            <a:r>
              <a:rPr lang="en-US" b="1" dirty="0" smtClean="0">
                <a:solidFill>
                  <a:srgbClr val="0070C0"/>
                </a:solidFill>
              </a:rPr>
              <a:t>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fase</a:t>
            </a:r>
            <a:r>
              <a:rPr lang="en-US" b="1" dirty="0" smtClean="0">
                <a:solidFill>
                  <a:srgbClr val="0070C0"/>
                </a:solidFill>
              </a:rPr>
              <a:t> se </a:t>
            </a:r>
            <a:r>
              <a:rPr lang="en-US" b="1" dirty="0" err="1" smtClean="0">
                <a:solidFill>
                  <a:srgbClr val="0070C0"/>
                </a:solidFill>
              </a:rPr>
              <a:t>abre</a:t>
            </a:r>
            <a:r>
              <a:rPr lang="en-US" b="1" dirty="0" smtClean="0">
                <a:solidFill>
                  <a:srgbClr val="0070C0"/>
                </a:solidFill>
              </a:rPr>
              <a:t> </a:t>
            </a:r>
            <a:r>
              <a:rPr lang="en-US" b="1" dirty="0" err="1" smtClean="0">
                <a:solidFill>
                  <a:srgbClr val="0070C0"/>
                </a:solidFill>
              </a:rPr>
              <a:t>individualmente</a:t>
            </a:r>
            <a:r>
              <a:rPr lang="en-US" b="1" dirty="0" smtClean="0">
                <a:solidFill>
                  <a:srgbClr val="0070C0"/>
                </a:solidFill>
              </a:rPr>
              <a:t>): </a:t>
            </a:r>
            <a:r>
              <a:rPr lang="en-US" b="1" dirty="0" err="1" smtClean="0">
                <a:solidFill>
                  <a:srgbClr val="0070C0"/>
                </a:solidFill>
              </a:rPr>
              <a:t>Operados</a:t>
            </a:r>
            <a:r>
              <a:rPr lang="en-US" b="1" dirty="0" smtClean="0">
                <a:solidFill>
                  <a:srgbClr val="0070C0"/>
                </a:solidFill>
              </a:rPr>
              <a:t> </a:t>
            </a:r>
            <a:r>
              <a:rPr lang="en-US" b="1" dirty="0" err="1" smtClean="0">
                <a:solidFill>
                  <a:srgbClr val="0070C0"/>
                </a:solidFill>
              </a:rPr>
              <a:t>manualmente</a:t>
            </a:r>
            <a:r>
              <a:rPr lang="en-US" b="1" dirty="0" smtClean="0">
                <a:solidFill>
                  <a:srgbClr val="0070C0"/>
                </a:solidFill>
              </a:rPr>
              <a:t> </a:t>
            </a:r>
            <a:r>
              <a:rPr lang="en-US" b="1" dirty="0" err="1" smtClean="0">
                <a:solidFill>
                  <a:srgbClr val="0070C0"/>
                </a:solidFill>
              </a:rPr>
              <a:t>usando</a:t>
            </a:r>
            <a:r>
              <a:rPr lang="en-US" b="1" dirty="0" smtClean="0">
                <a:solidFill>
                  <a:srgbClr val="0070C0"/>
                </a:solidFill>
              </a:rPr>
              <a:t> la </a:t>
            </a:r>
            <a:r>
              <a:rPr lang="en-US" b="1" dirty="0" err="1" smtClean="0">
                <a:solidFill>
                  <a:srgbClr val="0070C0"/>
                </a:solidFill>
              </a:rPr>
              <a:t>pértiga</a:t>
            </a:r>
            <a:r>
              <a:rPr lang="en-US" b="1" dirty="0" smtClean="0">
                <a:solidFill>
                  <a:srgbClr val="0070C0"/>
                </a:solidFill>
              </a:rPr>
              <a:t> </a:t>
            </a:r>
            <a:r>
              <a:rPr lang="en-US" b="1" dirty="0" err="1" smtClean="0">
                <a:solidFill>
                  <a:srgbClr val="0070C0"/>
                </a:solidFill>
              </a:rPr>
              <a:t>aislada</a:t>
            </a:r>
            <a:endParaRPr lang="en-US" b="1" dirty="0" smtClean="0">
              <a:solidFill>
                <a:srgbClr val="0070C0"/>
              </a:solidFill>
            </a:endParaRPr>
          </a:p>
          <a:p>
            <a:pPr algn="just"/>
            <a:endParaRPr lang="en-US" dirty="0" smtClean="0"/>
          </a:p>
          <a:p>
            <a:pPr algn="just"/>
            <a:r>
              <a:rPr lang="en-US" dirty="0" err="1" smtClean="0"/>
              <a:t>En</a:t>
            </a:r>
            <a:r>
              <a:rPr lang="en-US" dirty="0" smtClean="0"/>
              <a:t> las </a:t>
            </a:r>
            <a:r>
              <a:rPr lang="en-US" dirty="0" err="1" smtClean="0"/>
              <a:t>figuras</a:t>
            </a:r>
            <a:r>
              <a:rPr lang="en-US" dirty="0" smtClean="0"/>
              <a:t> 8 a 10 se </a:t>
            </a:r>
            <a:r>
              <a:rPr lang="en-US" dirty="0" err="1" smtClean="0"/>
              <a:t>muestran</a:t>
            </a:r>
            <a:r>
              <a:rPr lang="en-US" dirty="0" smtClean="0"/>
              <a:t> </a:t>
            </a:r>
            <a:r>
              <a:rPr lang="en-US" dirty="0" err="1" smtClean="0"/>
              <a:t>ejemplos</a:t>
            </a:r>
            <a:r>
              <a:rPr lang="en-US" dirty="0" smtClean="0"/>
              <a:t> de </a:t>
            </a:r>
            <a:r>
              <a:rPr lang="en-US" dirty="0" err="1" smtClean="0"/>
              <a:t>algunos</a:t>
            </a:r>
            <a:r>
              <a:rPr lang="en-US" dirty="0" smtClean="0"/>
              <a:t> de </a:t>
            </a:r>
            <a:r>
              <a:rPr lang="en-US" dirty="0" err="1" smtClean="0"/>
              <a:t>estos</a:t>
            </a:r>
            <a:r>
              <a:rPr lang="en-US" dirty="0" smtClean="0"/>
              <a:t> </a:t>
            </a:r>
            <a:r>
              <a:rPr lang="en-US" dirty="0" err="1" smtClean="0"/>
              <a:t>interruptores</a:t>
            </a:r>
            <a:r>
              <a:rPr lang="en-US" dirty="0" smtClean="0"/>
              <a:t>.</a:t>
            </a:r>
            <a:endParaRPr lang="en-US" dirty="0"/>
          </a:p>
        </p:txBody>
      </p:sp>
    </p:spTree>
    <p:extLst>
      <p:ext uri="{BB962C8B-B14F-4D97-AF65-F5344CB8AC3E}">
        <p14:creationId xmlns:p14="http://schemas.microsoft.com/office/powerpoint/2010/main" val="2074349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4" y="4582517"/>
            <a:ext cx="6096000" cy="1754326"/>
          </a:xfrm>
          <a:prstGeom prst="rect">
            <a:avLst/>
          </a:prstGeom>
        </p:spPr>
        <p:txBody>
          <a:bodyPr>
            <a:spAutoFit/>
          </a:bodyPr>
          <a:lstStyle/>
          <a:p>
            <a:r>
              <a:rPr lang="en-US" b="1" dirty="0" smtClean="0"/>
              <a:t>1 = Base</a:t>
            </a:r>
          </a:p>
          <a:p>
            <a:r>
              <a:rPr lang="en-US" b="1" dirty="0" smtClean="0"/>
              <a:t>2 = </a:t>
            </a:r>
            <a:r>
              <a:rPr lang="en-US" b="1" dirty="0" err="1" smtClean="0"/>
              <a:t>Aisladores</a:t>
            </a:r>
            <a:r>
              <a:rPr lang="en-US" b="1" dirty="0" smtClean="0"/>
              <a:t> de poste</a:t>
            </a:r>
          </a:p>
          <a:p>
            <a:r>
              <a:rPr lang="en-US" b="1" dirty="0" smtClean="0"/>
              <a:t>3 = </a:t>
            </a:r>
            <a:r>
              <a:rPr lang="en-US" b="1" dirty="0" err="1" smtClean="0"/>
              <a:t>Cuchilla</a:t>
            </a:r>
            <a:endParaRPr lang="en-US" b="1" dirty="0" smtClean="0"/>
          </a:p>
          <a:p>
            <a:r>
              <a:rPr lang="en-US" b="1" dirty="0" smtClean="0"/>
              <a:t>4 = </a:t>
            </a:r>
            <a:r>
              <a:rPr lang="en-US" b="1" dirty="0" err="1" smtClean="0"/>
              <a:t>Mandíbula</a:t>
            </a:r>
            <a:endParaRPr lang="en-US" b="1" dirty="0" smtClean="0"/>
          </a:p>
          <a:p>
            <a:r>
              <a:rPr lang="en-US" b="1" dirty="0" smtClean="0"/>
              <a:t>5 = </a:t>
            </a:r>
            <a:r>
              <a:rPr lang="en-US" b="1" dirty="0" err="1" smtClean="0"/>
              <a:t>Extremo</a:t>
            </a:r>
            <a:r>
              <a:rPr lang="en-US" b="1" dirty="0" smtClean="0"/>
              <a:t> </a:t>
            </a:r>
            <a:r>
              <a:rPr lang="en-US" b="1" dirty="0" err="1" smtClean="0"/>
              <a:t>bisagra</a:t>
            </a:r>
            <a:endParaRPr lang="en-US" b="1" dirty="0" smtClean="0"/>
          </a:p>
          <a:p>
            <a:r>
              <a:rPr lang="en-US" b="1" dirty="0" smtClean="0"/>
              <a:t>Fig. 8. Polo </a:t>
            </a:r>
            <a:r>
              <a:rPr lang="en-US" b="1" dirty="0" err="1" smtClean="0"/>
              <a:t>único</a:t>
            </a:r>
            <a:r>
              <a:rPr lang="en-US" b="1" dirty="0" smtClean="0"/>
              <a:t> del </a:t>
            </a:r>
            <a:r>
              <a:rPr lang="en-US" b="1" dirty="0" err="1" smtClean="0"/>
              <a:t>interruptor</a:t>
            </a:r>
            <a:r>
              <a:rPr lang="en-US" b="1" dirty="0" smtClean="0"/>
              <a:t> de </a:t>
            </a:r>
            <a:r>
              <a:rPr lang="en-US" b="1" dirty="0" err="1" smtClean="0"/>
              <a:t>freno</a:t>
            </a:r>
            <a:r>
              <a:rPr lang="en-US" b="1" dirty="0" smtClean="0"/>
              <a:t> de </a:t>
            </a:r>
            <a:r>
              <a:rPr lang="en-US" b="1" dirty="0" err="1" smtClean="0"/>
              <a:t>aire</a:t>
            </a:r>
            <a:r>
              <a:rPr lang="en-US" b="1" dirty="0" smtClean="0"/>
              <a:t> vertical</a:t>
            </a:r>
            <a:endParaRPr lang="en-US" b="1" dirty="0"/>
          </a:p>
        </p:txBody>
      </p:sp>
      <p:pic>
        <p:nvPicPr>
          <p:cNvPr id="3" name="Imagen 2"/>
          <p:cNvPicPr>
            <a:picLocks noChangeAspect="1"/>
          </p:cNvPicPr>
          <p:nvPr/>
        </p:nvPicPr>
        <p:blipFill>
          <a:blip r:embed="rId2"/>
          <a:stretch>
            <a:fillRect/>
          </a:stretch>
        </p:blipFill>
        <p:spPr>
          <a:xfrm>
            <a:off x="1294348" y="233485"/>
            <a:ext cx="3095625" cy="4467225"/>
          </a:xfrm>
          <a:prstGeom prst="rect">
            <a:avLst/>
          </a:prstGeom>
        </p:spPr>
      </p:pic>
      <p:pic>
        <p:nvPicPr>
          <p:cNvPr id="5" name="Imagen 4"/>
          <p:cNvPicPr>
            <a:picLocks noChangeAspect="1"/>
          </p:cNvPicPr>
          <p:nvPr/>
        </p:nvPicPr>
        <p:blipFill>
          <a:blip r:embed="rId3"/>
          <a:stretch>
            <a:fillRect/>
          </a:stretch>
        </p:blipFill>
        <p:spPr>
          <a:xfrm>
            <a:off x="4508602" y="233486"/>
            <a:ext cx="7437975" cy="3127232"/>
          </a:xfrm>
          <a:prstGeom prst="rect">
            <a:avLst/>
          </a:prstGeom>
        </p:spPr>
      </p:pic>
      <p:sp>
        <p:nvSpPr>
          <p:cNvPr id="6" name="Rectángulo 5"/>
          <p:cNvSpPr/>
          <p:nvPr/>
        </p:nvSpPr>
        <p:spPr>
          <a:xfrm>
            <a:off x="5296394" y="3360718"/>
            <a:ext cx="6096000" cy="646331"/>
          </a:xfrm>
          <a:prstGeom prst="rect">
            <a:avLst/>
          </a:prstGeom>
        </p:spPr>
        <p:txBody>
          <a:bodyPr>
            <a:spAutoFit/>
          </a:bodyPr>
          <a:lstStyle/>
          <a:p>
            <a:pPr algn="ctr"/>
            <a:r>
              <a:rPr lang="en-US" b="1" dirty="0" smtClean="0"/>
              <a:t>Fig. 9. </a:t>
            </a:r>
            <a:r>
              <a:rPr lang="en-US" b="1" dirty="0" err="1" smtClean="0"/>
              <a:t>Seccionador</a:t>
            </a:r>
            <a:r>
              <a:rPr lang="en-US" b="1" dirty="0" smtClean="0"/>
              <a:t> de </a:t>
            </a:r>
            <a:r>
              <a:rPr lang="en-US" b="1" dirty="0" err="1" smtClean="0"/>
              <a:t>doble</a:t>
            </a:r>
            <a:r>
              <a:rPr lang="en-US" b="1" dirty="0" smtClean="0"/>
              <a:t> </a:t>
            </a:r>
            <a:r>
              <a:rPr lang="en-US" b="1" dirty="0" err="1" smtClean="0"/>
              <a:t>ruptura</a:t>
            </a:r>
            <a:r>
              <a:rPr lang="en-US" b="1" dirty="0" smtClean="0"/>
              <a:t> 230 kV 2000 A</a:t>
            </a:r>
          </a:p>
          <a:p>
            <a:pPr algn="ctr"/>
            <a:r>
              <a:rPr lang="en-US" b="1" dirty="0" err="1" smtClean="0"/>
              <a:t>en</a:t>
            </a:r>
            <a:r>
              <a:rPr lang="en-US" b="1" dirty="0" smtClean="0"/>
              <a:t> </a:t>
            </a:r>
            <a:r>
              <a:rPr lang="en-US" b="1" dirty="0" err="1" smtClean="0"/>
              <a:t>posiciones</a:t>
            </a:r>
            <a:r>
              <a:rPr lang="en-US" b="1" dirty="0" smtClean="0"/>
              <a:t> </a:t>
            </a:r>
            <a:r>
              <a:rPr lang="en-US" b="1" dirty="0" err="1" smtClean="0"/>
              <a:t>Cerrada</a:t>
            </a:r>
            <a:r>
              <a:rPr lang="en-US" b="1" dirty="0" smtClean="0"/>
              <a:t> (a) y </a:t>
            </a:r>
            <a:r>
              <a:rPr lang="en-US" b="1" dirty="0" err="1" smtClean="0"/>
              <a:t>Abierta</a:t>
            </a:r>
            <a:r>
              <a:rPr lang="en-US" b="1" dirty="0" smtClean="0"/>
              <a:t> (b)</a:t>
            </a:r>
            <a:endParaRPr lang="en-US" b="1" dirty="0"/>
          </a:p>
        </p:txBody>
      </p:sp>
      <p:pic>
        <p:nvPicPr>
          <p:cNvPr id="7" name="Imagen 6"/>
          <p:cNvPicPr>
            <a:picLocks noChangeAspect="1"/>
          </p:cNvPicPr>
          <p:nvPr/>
        </p:nvPicPr>
        <p:blipFill>
          <a:blip r:embed="rId4"/>
          <a:stretch>
            <a:fillRect/>
          </a:stretch>
        </p:blipFill>
        <p:spPr>
          <a:xfrm>
            <a:off x="6483803" y="4007049"/>
            <a:ext cx="3491470" cy="2329794"/>
          </a:xfrm>
          <a:prstGeom prst="rect">
            <a:avLst/>
          </a:prstGeom>
        </p:spPr>
      </p:pic>
      <p:sp>
        <p:nvSpPr>
          <p:cNvPr id="9" name="Rectángulo 8"/>
          <p:cNvSpPr/>
          <p:nvPr/>
        </p:nvSpPr>
        <p:spPr>
          <a:xfrm>
            <a:off x="5351958" y="6336843"/>
            <a:ext cx="6134372" cy="369332"/>
          </a:xfrm>
          <a:prstGeom prst="rect">
            <a:avLst/>
          </a:prstGeom>
        </p:spPr>
        <p:txBody>
          <a:bodyPr wrap="none">
            <a:spAutoFit/>
          </a:bodyPr>
          <a:lstStyle/>
          <a:p>
            <a:r>
              <a:rPr lang="en-US" b="1" dirty="0" smtClean="0"/>
              <a:t>Fig. 10. </a:t>
            </a:r>
            <a:r>
              <a:rPr lang="en-US" b="1" dirty="0" err="1" smtClean="0"/>
              <a:t>Seccionador</a:t>
            </a:r>
            <a:r>
              <a:rPr lang="en-US" b="1" dirty="0" smtClean="0"/>
              <a:t> de 4 kV con </a:t>
            </a:r>
            <a:r>
              <a:rPr lang="en-US" b="1" dirty="0" err="1" smtClean="0"/>
              <a:t>Barreras</a:t>
            </a:r>
            <a:r>
              <a:rPr lang="en-US" b="1" dirty="0" smtClean="0"/>
              <a:t> </a:t>
            </a:r>
            <a:r>
              <a:rPr lang="en-US" b="1" dirty="0" err="1" smtClean="0"/>
              <a:t>Aislantes</a:t>
            </a:r>
            <a:r>
              <a:rPr lang="en-US" b="1" dirty="0" smtClean="0"/>
              <a:t> entre </a:t>
            </a:r>
            <a:r>
              <a:rPr lang="en-US" b="1" dirty="0" err="1" smtClean="0"/>
              <a:t>Fases</a:t>
            </a:r>
            <a:endParaRPr lang="en-US" b="1" dirty="0"/>
          </a:p>
        </p:txBody>
      </p:sp>
    </p:spTree>
    <p:extLst>
      <p:ext uri="{BB962C8B-B14F-4D97-AF65-F5344CB8AC3E}">
        <p14:creationId xmlns:p14="http://schemas.microsoft.com/office/powerpoint/2010/main" val="819639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84340"/>
            <a:ext cx="6139545" cy="6463308"/>
          </a:xfrm>
          <a:prstGeom prst="rect">
            <a:avLst/>
          </a:prstGeom>
        </p:spPr>
        <p:txBody>
          <a:bodyPr wrap="square">
            <a:spAutoFit/>
          </a:bodyPr>
          <a:lstStyle/>
          <a:p>
            <a:pPr algn="just"/>
            <a:r>
              <a:rPr lang="en-US" b="1" dirty="0" err="1" smtClean="0"/>
              <a:t>Conmutadores</a:t>
            </a:r>
            <a:r>
              <a:rPr lang="en-US" b="1" dirty="0" smtClean="0"/>
              <a:t> de </a:t>
            </a:r>
            <a:r>
              <a:rPr lang="en-US" b="1" dirty="0" err="1" smtClean="0"/>
              <a:t>circuito</a:t>
            </a:r>
            <a:endParaRPr lang="en-US" b="1" dirty="0" smtClean="0"/>
          </a:p>
          <a:p>
            <a:pPr algn="just"/>
            <a:endParaRPr lang="en-US" dirty="0" smtClean="0"/>
          </a:p>
          <a:p>
            <a:pPr algn="just"/>
            <a:r>
              <a:rPr lang="en-US" dirty="0" smtClean="0"/>
              <a:t>Hasta </a:t>
            </a:r>
            <a:r>
              <a:rPr lang="en-US" dirty="0" err="1" smtClean="0"/>
              <a:t>ahora</a:t>
            </a:r>
            <a:r>
              <a:rPr lang="en-US" dirty="0" smtClean="0"/>
              <a:t>, </a:t>
            </a:r>
            <a:r>
              <a:rPr lang="en-US" dirty="0" err="1" smtClean="0"/>
              <a:t>hemos</a:t>
            </a:r>
            <a:r>
              <a:rPr lang="en-US" dirty="0" smtClean="0"/>
              <a:t> </a:t>
            </a:r>
            <a:r>
              <a:rPr lang="en-US" dirty="0" err="1" smtClean="0"/>
              <a:t>discutido</a:t>
            </a:r>
            <a:r>
              <a:rPr lang="en-US" dirty="0" smtClean="0"/>
              <a:t> dos </a:t>
            </a:r>
            <a:r>
              <a:rPr lang="en-US" dirty="0" err="1" smtClean="0"/>
              <a:t>dispositivos</a:t>
            </a:r>
            <a:r>
              <a:rPr lang="en-US" dirty="0" smtClean="0"/>
              <a:t> </a:t>
            </a:r>
            <a:r>
              <a:rPr lang="en-US" dirty="0" err="1" smtClean="0"/>
              <a:t>principales</a:t>
            </a:r>
            <a:r>
              <a:rPr lang="en-US" dirty="0" smtClean="0"/>
              <a:t> de </a:t>
            </a:r>
            <a:r>
              <a:rPr lang="en-US" dirty="0" err="1" smtClean="0"/>
              <a:t>conmutación</a:t>
            </a:r>
            <a:r>
              <a:rPr lang="en-US" dirty="0" smtClean="0"/>
              <a:t> de </a:t>
            </a:r>
            <a:r>
              <a:rPr lang="en-US" dirty="0" err="1" smtClean="0"/>
              <a:t>subestaciones</a:t>
            </a:r>
            <a:r>
              <a:rPr lang="en-US" dirty="0" smtClean="0"/>
              <a:t>: </a:t>
            </a:r>
            <a:r>
              <a:rPr lang="en-US" dirty="0" err="1" smtClean="0"/>
              <a:t>interruptores</a:t>
            </a:r>
            <a:r>
              <a:rPr lang="en-US" dirty="0" smtClean="0"/>
              <a:t> </a:t>
            </a:r>
            <a:r>
              <a:rPr lang="en-US" dirty="0" err="1" smtClean="0"/>
              <a:t>automáticos</a:t>
            </a:r>
            <a:r>
              <a:rPr lang="en-US" dirty="0" smtClean="0"/>
              <a:t> que </a:t>
            </a:r>
            <a:r>
              <a:rPr lang="en-US" dirty="0" err="1" smtClean="0"/>
              <a:t>pueden</a:t>
            </a:r>
            <a:r>
              <a:rPr lang="en-US" dirty="0" smtClean="0"/>
              <a:t> </a:t>
            </a:r>
            <a:r>
              <a:rPr lang="en-US" dirty="0" err="1" smtClean="0"/>
              <a:t>interrumpir</a:t>
            </a:r>
            <a:r>
              <a:rPr lang="en-US" dirty="0" smtClean="0"/>
              <a:t> </a:t>
            </a:r>
            <a:r>
              <a:rPr lang="en-US" dirty="0" err="1" smtClean="0"/>
              <a:t>cualquier</a:t>
            </a:r>
            <a:r>
              <a:rPr lang="en-US" dirty="0" smtClean="0"/>
              <a:t> </a:t>
            </a:r>
            <a:r>
              <a:rPr lang="en-US" dirty="0" err="1" smtClean="0"/>
              <a:t>carga</a:t>
            </a:r>
            <a:r>
              <a:rPr lang="en-US" dirty="0" smtClean="0"/>
              <a:t> y </a:t>
            </a:r>
            <a:r>
              <a:rPr lang="en-US" dirty="0" err="1" smtClean="0"/>
              <a:t>corriente</a:t>
            </a:r>
            <a:r>
              <a:rPr lang="en-US" dirty="0" smtClean="0"/>
              <a:t> de </a:t>
            </a:r>
            <a:r>
              <a:rPr lang="en-US" dirty="0" err="1" smtClean="0"/>
              <a:t>falla</a:t>
            </a:r>
            <a:r>
              <a:rPr lang="en-US" dirty="0" smtClean="0"/>
              <a:t> nominal, </a:t>
            </a:r>
            <a:r>
              <a:rPr lang="en-US" dirty="0" err="1" smtClean="0"/>
              <a:t>así</a:t>
            </a:r>
            <a:r>
              <a:rPr lang="en-US" dirty="0" smtClean="0"/>
              <a:t> </a:t>
            </a:r>
            <a:r>
              <a:rPr lang="en-US" dirty="0" err="1" smtClean="0"/>
              <a:t>como</a:t>
            </a:r>
            <a:r>
              <a:rPr lang="en-US" dirty="0" smtClean="0"/>
              <a:t> </a:t>
            </a:r>
            <a:r>
              <a:rPr lang="en-US" dirty="0" err="1" smtClean="0"/>
              <a:t>interruptores</a:t>
            </a:r>
            <a:r>
              <a:rPr lang="en-US" dirty="0" smtClean="0"/>
              <a:t> de </a:t>
            </a:r>
            <a:r>
              <a:rPr lang="en-US" dirty="0" err="1" smtClean="0"/>
              <a:t>desconexión</a:t>
            </a:r>
            <a:r>
              <a:rPr lang="en-US" dirty="0" smtClean="0"/>
              <a:t> que </a:t>
            </a:r>
            <a:r>
              <a:rPr lang="en-US" dirty="0" err="1" smtClean="0"/>
              <a:t>prácticamente</a:t>
            </a:r>
            <a:r>
              <a:rPr lang="en-US" dirty="0" smtClean="0"/>
              <a:t> no </a:t>
            </a:r>
            <a:r>
              <a:rPr lang="en-US" dirty="0" err="1" smtClean="0"/>
              <a:t>pueden</a:t>
            </a:r>
            <a:r>
              <a:rPr lang="en-US" dirty="0" smtClean="0"/>
              <a:t> </a:t>
            </a:r>
            <a:r>
              <a:rPr lang="en-US" dirty="0" err="1" smtClean="0"/>
              <a:t>interrumpir</a:t>
            </a:r>
            <a:r>
              <a:rPr lang="en-US" dirty="0" smtClean="0"/>
              <a:t> </a:t>
            </a:r>
            <a:r>
              <a:rPr lang="en-US" dirty="0" err="1" smtClean="0"/>
              <a:t>ninguna</a:t>
            </a:r>
            <a:r>
              <a:rPr lang="en-US" dirty="0" smtClean="0"/>
              <a:t> </a:t>
            </a:r>
            <a:r>
              <a:rPr lang="en-US" dirty="0" err="1" smtClean="0"/>
              <a:t>corriente</a:t>
            </a:r>
            <a:r>
              <a:rPr lang="en-US" dirty="0" smtClean="0"/>
              <a:t>. </a:t>
            </a:r>
            <a:r>
              <a:rPr lang="en-US" dirty="0" err="1" smtClean="0"/>
              <a:t>Muy</a:t>
            </a:r>
            <a:r>
              <a:rPr lang="en-US" dirty="0" smtClean="0"/>
              <a:t> a menudo, </a:t>
            </a:r>
            <a:r>
              <a:rPr lang="en-US" dirty="0" err="1" smtClean="0"/>
              <a:t>necesitamos</a:t>
            </a:r>
            <a:r>
              <a:rPr lang="en-US" dirty="0" smtClean="0"/>
              <a:t> un </a:t>
            </a:r>
            <a:r>
              <a:rPr lang="en-US" dirty="0" err="1" smtClean="0"/>
              <a:t>dispositivo</a:t>
            </a:r>
            <a:r>
              <a:rPr lang="en-US" dirty="0" smtClean="0"/>
              <a:t> de </a:t>
            </a:r>
            <a:r>
              <a:rPr lang="en-US" dirty="0" err="1" smtClean="0"/>
              <a:t>conmutación</a:t>
            </a:r>
            <a:r>
              <a:rPr lang="en-US" dirty="0" smtClean="0"/>
              <a:t> que </a:t>
            </a:r>
          </a:p>
          <a:p>
            <a:pPr algn="just"/>
            <a:r>
              <a:rPr lang="en-US" dirty="0" err="1" smtClean="0"/>
              <a:t>esté</a:t>
            </a:r>
            <a:r>
              <a:rPr lang="en-US" dirty="0" smtClean="0"/>
              <a:t> </a:t>
            </a:r>
            <a:r>
              <a:rPr lang="en-US" dirty="0" err="1" smtClean="0"/>
              <a:t>funcionalmente</a:t>
            </a:r>
            <a:r>
              <a:rPr lang="en-US" dirty="0" smtClean="0"/>
              <a:t> </a:t>
            </a:r>
            <a:r>
              <a:rPr lang="en-US" dirty="0" err="1" smtClean="0"/>
              <a:t>ubicado</a:t>
            </a:r>
            <a:r>
              <a:rPr lang="en-US" dirty="0" smtClean="0"/>
              <a:t> </a:t>
            </a:r>
            <a:r>
              <a:rPr lang="en-US" dirty="0" err="1" smtClean="0"/>
              <a:t>en</a:t>
            </a:r>
            <a:r>
              <a:rPr lang="en-US" dirty="0" smtClean="0"/>
              <a:t> </a:t>
            </a:r>
            <a:r>
              <a:rPr lang="en-US" dirty="0" err="1" smtClean="0"/>
              <a:t>algún</a:t>
            </a:r>
            <a:r>
              <a:rPr lang="en-US" dirty="0" smtClean="0"/>
              <a:t> </a:t>
            </a:r>
            <a:r>
              <a:rPr lang="en-US" dirty="0" err="1" smtClean="0"/>
              <a:t>punto</a:t>
            </a:r>
            <a:r>
              <a:rPr lang="en-US" dirty="0" smtClean="0"/>
              <a:t> </a:t>
            </a:r>
            <a:r>
              <a:rPr lang="en-US" dirty="0" err="1" smtClean="0"/>
              <a:t>intermedio</a:t>
            </a:r>
            <a:r>
              <a:rPr lang="en-US" dirty="0" smtClean="0"/>
              <a:t>: </a:t>
            </a:r>
            <a:r>
              <a:rPr lang="en-US" dirty="0" err="1" smtClean="0"/>
              <a:t>puede</a:t>
            </a:r>
            <a:r>
              <a:rPr lang="en-US" dirty="0" smtClean="0"/>
              <a:t> </a:t>
            </a:r>
            <a:r>
              <a:rPr lang="en-US" dirty="0" err="1" smtClean="0"/>
              <a:t>interrumpir</a:t>
            </a:r>
            <a:r>
              <a:rPr lang="en-US" dirty="0" smtClean="0"/>
              <a:t> </a:t>
            </a:r>
            <a:r>
              <a:rPr lang="en-US" dirty="0" err="1" smtClean="0"/>
              <a:t>cualquier</a:t>
            </a:r>
            <a:r>
              <a:rPr lang="en-US" dirty="0" smtClean="0"/>
              <a:t> </a:t>
            </a:r>
            <a:r>
              <a:rPr lang="en-US" dirty="0" err="1" smtClean="0"/>
              <a:t>carga</a:t>
            </a:r>
            <a:r>
              <a:rPr lang="en-US" dirty="0" smtClean="0"/>
              <a:t> y </a:t>
            </a:r>
            <a:r>
              <a:rPr lang="en-US" dirty="0" err="1" smtClean="0"/>
              <a:t>alguna</a:t>
            </a:r>
            <a:r>
              <a:rPr lang="en-US" dirty="0" smtClean="0"/>
              <a:t> </a:t>
            </a:r>
            <a:r>
              <a:rPr lang="en-US" dirty="0" err="1" smtClean="0"/>
              <a:t>corriente</a:t>
            </a:r>
            <a:r>
              <a:rPr lang="en-US" dirty="0" smtClean="0"/>
              <a:t> de </a:t>
            </a:r>
            <a:r>
              <a:rPr lang="en-US" dirty="0" err="1" smtClean="0"/>
              <a:t>falla</a:t>
            </a:r>
            <a:r>
              <a:rPr lang="en-US" dirty="0" smtClean="0"/>
              <a:t> y, al </a:t>
            </a:r>
            <a:r>
              <a:rPr lang="en-US" dirty="0" err="1" smtClean="0"/>
              <a:t>mismo</a:t>
            </a:r>
            <a:r>
              <a:rPr lang="en-US" dirty="0" smtClean="0"/>
              <a:t> </a:t>
            </a:r>
            <a:r>
              <a:rPr lang="en-US" dirty="0" err="1" smtClean="0"/>
              <a:t>tiempo</a:t>
            </a:r>
            <a:r>
              <a:rPr lang="en-US" dirty="0" smtClean="0"/>
              <a:t>, </a:t>
            </a:r>
            <a:r>
              <a:rPr lang="en-US" dirty="0" err="1" smtClean="0"/>
              <a:t>puede</a:t>
            </a:r>
            <a:r>
              <a:rPr lang="en-US" dirty="0" smtClean="0"/>
              <a:t> </a:t>
            </a:r>
            <a:r>
              <a:rPr lang="en-US" dirty="0" err="1" smtClean="0"/>
              <a:t>aislar</a:t>
            </a:r>
            <a:r>
              <a:rPr lang="en-US" dirty="0" smtClean="0"/>
              <a:t> el </a:t>
            </a:r>
            <a:r>
              <a:rPr lang="en-US" dirty="0" err="1" smtClean="0"/>
              <a:t>circuito</a:t>
            </a:r>
            <a:r>
              <a:rPr lang="en-US" dirty="0" smtClean="0"/>
              <a:t> de </a:t>
            </a:r>
            <a:r>
              <a:rPr lang="en-US" dirty="0" err="1" smtClean="0"/>
              <a:t>manera</a:t>
            </a:r>
            <a:r>
              <a:rPr lang="en-US" dirty="0" smtClean="0"/>
              <a:t> </a:t>
            </a:r>
            <a:r>
              <a:rPr lang="en-US" dirty="0" err="1" smtClean="0"/>
              <a:t>segura</a:t>
            </a:r>
            <a:r>
              <a:rPr lang="en-US" dirty="0" smtClean="0"/>
              <a:t>. Este </a:t>
            </a:r>
            <a:r>
              <a:rPr lang="en-US" dirty="0" err="1" smtClean="0"/>
              <a:t>dispositivo</a:t>
            </a:r>
            <a:r>
              <a:rPr lang="en-US" dirty="0" smtClean="0"/>
              <a:t> se llama </a:t>
            </a:r>
            <a:r>
              <a:rPr lang="en-US" dirty="0" err="1" smtClean="0"/>
              <a:t>conmutador</a:t>
            </a:r>
            <a:r>
              <a:rPr lang="en-US" dirty="0" smtClean="0"/>
              <a:t> de </a:t>
            </a:r>
            <a:r>
              <a:rPr lang="en-US" dirty="0" err="1" smtClean="0"/>
              <a:t>circuitos</a:t>
            </a:r>
            <a:r>
              <a:rPr lang="en-US" dirty="0" smtClean="0"/>
              <a:t>. Su </a:t>
            </a:r>
            <a:r>
              <a:rPr lang="en-US" dirty="0" err="1" smtClean="0"/>
              <a:t>misión</a:t>
            </a:r>
            <a:r>
              <a:rPr lang="en-US" dirty="0" smtClean="0"/>
              <a:t> </a:t>
            </a:r>
            <a:r>
              <a:rPr lang="en-US" dirty="0" err="1" smtClean="0"/>
              <a:t>es</a:t>
            </a:r>
            <a:r>
              <a:rPr lang="en-US" dirty="0" smtClean="0"/>
              <a:t> </a:t>
            </a:r>
            <a:r>
              <a:rPr lang="en-US" dirty="0" err="1" smtClean="0"/>
              <a:t>interrumpir</a:t>
            </a:r>
            <a:r>
              <a:rPr lang="en-US" dirty="0" smtClean="0"/>
              <a:t>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hasta 20 kA. Los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conmutadores</a:t>
            </a:r>
            <a:r>
              <a:rPr lang="en-US" dirty="0" smtClean="0"/>
              <a:t> de </a:t>
            </a:r>
            <a:r>
              <a:rPr lang="en-US" dirty="0" err="1" smtClean="0"/>
              <a:t>circuito</a:t>
            </a:r>
            <a:r>
              <a:rPr lang="en-US" dirty="0" smtClean="0"/>
              <a:t> son:</a:t>
            </a:r>
          </a:p>
          <a:p>
            <a:pPr algn="just"/>
            <a:endParaRPr lang="en-US" dirty="0" smtClean="0"/>
          </a:p>
          <a:p>
            <a:pPr algn="just"/>
            <a:r>
              <a:rPr lang="en-US" b="1" dirty="0" smtClean="0">
                <a:solidFill>
                  <a:srgbClr val="0070C0"/>
                </a:solidFill>
              </a:rPr>
              <a:t>•    </a:t>
            </a:r>
            <a:r>
              <a:rPr lang="en-US" b="1" dirty="0" err="1" smtClean="0">
                <a:solidFill>
                  <a:srgbClr val="0070C0"/>
                </a:solidFill>
              </a:rPr>
              <a:t>Interruptor</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Seccionador</a:t>
            </a:r>
            <a:r>
              <a:rPr lang="en-US" b="1" dirty="0" smtClean="0">
                <a:solidFill>
                  <a:srgbClr val="0070C0"/>
                </a:solidFill>
              </a:rPr>
              <a:t> de </a:t>
            </a:r>
            <a:r>
              <a:rPr lang="en-US" b="1" dirty="0" err="1" smtClean="0">
                <a:solidFill>
                  <a:srgbClr val="0070C0"/>
                </a:solidFill>
              </a:rPr>
              <a:t>aislamiento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Mecanismo</a:t>
            </a:r>
            <a:r>
              <a:rPr lang="en-US" b="1" dirty="0" smtClean="0">
                <a:solidFill>
                  <a:srgbClr val="0070C0"/>
                </a:solidFill>
              </a:rPr>
              <a:t> de </a:t>
            </a:r>
            <a:r>
              <a:rPr lang="en-US" b="1" dirty="0" err="1" smtClean="0">
                <a:solidFill>
                  <a:srgbClr val="0070C0"/>
                </a:solidFill>
              </a:rPr>
              <a:t>operación</a:t>
            </a:r>
            <a:endParaRPr lang="en-US" b="1" dirty="0" smtClean="0">
              <a:solidFill>
                <a:srgbClr val="0070C0"/>
              </a:solidFill>
            </a:endParaRPr>
          </a:p>
          <a:p>
            <a:pPr algn="just"/>
            <a:endParaRPr lang="en-US" dirty="0" smtClean="0"/>
          </a:p>
          <a:p>
            <a:pPr algn="just"/>
            <a:r>
              <a:rPr lang="en-US" dirty="0" err="1" smtClean="0"/>
              <a:t>En</a:t>
            </a:r>
            <a:r>
              <a:rPr lang="en-US" dirty="0" smtClean="0"/>
              <a:t> la Fig. 11 se </a:t>
            </a:r>
            <a:r>
              <a:rPr lang="en-US" dirty="0" err="1" smtClean="0"/>
              <a:t>muestra</a:t>
            </a:r>
            <a:r>
              <a:rPr lang="en-US" dirty="0" smtClean="0"/>
              <a:t> un </a:t>
            </a:r>
            <a:r>
              <a:rPr lang="en-US" dirty="0" err="1" smtClean="0"/>
              <a:t>ejemplo</a:t>
            </a:r>
            <a:r>
              <a:rPr lang="en-US" dirty="0" smtClean="0"/>
              <a:t> de un </a:t>
            </a:r>
            <a:r>
              <a:rPr lang="en-US" dirty="0" err="1" smtClean="0"/>
              <a:t>interruptor</a:t>
            </a:r>
            <a:r>
              <a:rPr lang="en-US" dirty="0" smtClean="0"/>
              <a:t> de </a:t>
            </a:r>
            <a:r>
              <a:rPr lang="en-US" dirty="0" err="1" smtClean="0"/>
              <a:t>circuito</a:t>
            </a:r>
            <a:r>
              <a:rPr lang="en-US" dirty="0" smtClean="0"/>
              <a:t> </a:t>
            </a:r>
            <a:r>
              <a:rPr lang="en-US" dirty="0" err="1" smtClean="0"/>
              <a:t>típico</a:t>
            </a:r>
            <a:r>
              <a:rPr lang="en-US" dirty="0" smtClean="0"/>
              <a:t>. Este </a:t>
            </a:r>
            <a:r>
              <a:rPr lang="en-US" dirty="0" err="1" smtClean="0"/>
              <a:t>dispositivo</a:t>
            </a:r>
            <a:r>
              <a:rPr lang="en-US" dirty="0" smtClean="0"/>
              <a:t> </a:t>
            </a:r>
            <a:r>
              <a:rPr lang="en-US" dirty="0" err="1" smtClean="0"/>
              <a:t>tiene</a:t>
            </a:r>
            <a:r>
              <a:rPr lang="en-US" dirty="0" smtClean="0"/>
              <a:t> la parte de </a:t>
            </a:r>
            <a:r>
              <a:rPr lang="en-US" dirty="0" err="1" smtClean="0"/>
              <a:t>interrupción</a:t>
            </a:r>
            <a:r>
              <a:rPr lang="en-US" dirty="0" smtClean="0"/>
              <a:t> de un </a:t>
            </a:r>
            <a:r>
              <a:rPr lang="en-US" dirty="0" err="1" smtClean="0"/>
              <a:t>interruptor</a:t>
            </a:r>
            <a:r>
              <a:rPr lang="en-US" dirty="0" smtClean="0"/>
              <a:t> y la parte de </a:t>
            </a:r>
            <a:r>
              <a:rPr lang="en-US" dirty="0" err="1" smtClean="0"/>
              <a:t>aislamiento</a:t>
            </a:r>
            <a:r>
              <a:rPr lang="en-US" dirty="0" smtClean="0"/>
              <a:t> de un </a:t>
            </a:r>
            <a:r>
              <a:rPr lang="en-US" dirty="0" err="1" smtClean="0"/>
              <a:t>seccionador</a:t>
            </a:r>
            <a:r>
              <a:rPr lang="en-US" dirty="0" smtClean="0"/>
              <a:t>.</a:t>
            </a:r>
            <a:endParaRPr lang="en-US" dirty="0"/>
          </a:p>
        </p:txBody>
      </p:sp>
      <p:pic>
        <p:nvPicPr>
          <p:cNvPr id="3" name="Imagen 2"/>
          <p:cNvPicPr>
            <a:picLocks noChangeAspect="1"/>
          </p:cNvPicPr>
          <p:nvPr/>
        </p:nvPicPr>
        <p:blipFill>
          <a:blip r:embed="rId3"/>
          <a:stretch>
            <a:fillRect/>
          </a:stretch>
        </p:blipFill>
        <p:spPr>
          <a:xfrm>
            <a:off x="6697683" y="1745674"/>
            <a:ext cx="5142016" cy="3598222"/>
          </a:xfrm>
          <a:prstGeom prst="rect">
            <a:avLst/>
          </a:prstGeom>
        </p:spPr>
      </p:pic>
      <p:sp>
        <p:nvSpPr>
          <p:cNvPr id="4" name="Rectángulo 3"/>
          <p:cNvSpPr/>
          <p:nvPr/>
        </p:nvSpPr>
        <p:spPr>
          <a:xfrm>
            <a:off x="6610597" y="5564028"/>
            <a:ext cx="5229102" cy="646331"/>
          </a:xfrm>
          <a:prstGeom prst="rect">
            <a:avLst/>
          </a:prstGeom>
        </p:spPr>
        <p:txBody>
          <a:bodyPr wrap="square">
            <a:spAutoFit/>
          </a:bodyPr>
          <a:lstStyle/>
          <a:p>
            <a:pPr algn="ctr"/>
            <a:r>
              <a:rPr lang="en-US" b="1" dirty="0" err="1" smtClean="0"/>
              <a:t>Figura</a:t>
            </a:r>
            <a:r>
              <a:rPr lang="en-US" b="1" dirty="0" smtClean="0"/>
              <a:t> 11. </a:t>
            </a:r>
            <a:r>
              <a:rPr lang="en-US" b="1" dirty="0" err="1" smtClean="0"/>
              <a:t>Interruptor</a:t>
            </a:r>
            <a:r>
              <a:rPr lang="en-US" b="1" dirty="0" smtClean="0"/>
              <a:t> de </a:t>
            </a:r>
            <a:r>
              <a:rPr lang="en-US" b="1" dirty="0" err="1" smtClean="0"/>
              <a:t>circuito</a:t>
            </a:r>
            <a:r>
              <a:rPr lang="en-US" b="1" dirty="0" smtClean="0"/>
              <a:t> de 230 kV 1200 A</a:t>
            </a:r>
          </a:p>
          <a:p>
            <a:pPr algn="ctr"/>
            <a:r>
              <a:rPr lang="en-US" b="1" dirty="0" err="1" smtClean="0"/>
              <a:t>Sistemas</a:t>
            </a:r>
            <a:r>
              <a:rPr lang="en-US" b="1" dirty="0" smtClean="0"/>
              <a:t> de bus de </a:t>
            </a:r>
            <a:r>
              <a:rPr lang="en-US" b="1" dirty="0" err="1" smtClean="0"/>
              <a:t>subestación</a:t>
            </a:r>
            <a:endParaRPr lang="en-US" b="1" dirty="0"/>
          </a:p>
        </p:txBody>
      </p:sp>
    </p:spTree>
    <p:extLst>
      <p:ext uri="{BB962C8B-B14F-4D97-AF65-F5344CB8AC3E}">
        <p14:creationId xmlns:p14="http://schemas.microsoft.com/office/powerpoint/2010/main" val="1034903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87015"/>
            <a:ext cx="11507190" cy="6186309"/>
          </a:xfrm>
          <a:prstGeom prst="rect">
            <a:avLst/>
          </a:prstGeom>
        </p:spPr>
        <p:txBody>
          <a:bodyPr wrap="square">
            <a:spAutoFit/>
          </a:bodyPr>
          <a:lstStyle/>
          <a:p>
            <a:pPr algn="just"/>
            <a:r>
              <a:rPr lang="en-US" dirty="0" err="1" smtClean="0"/>
              <a:t>Todos</a:t>
            </a:r>
            <a:r>
              <a:rPr lang="en-US" dirty="0" smtClean="0"/>
              <a:t> </a:t>
            </a:r>
            <a:r>
              <a:rPr lang="en-US" dirty="0" err="1" smtClean="0"/>
              <a:t>los</a:t>
            </a:r>
            <a:r>
              <a:rPr lang="en-US" dirty="0" smtClean="0"/>
              <a:t> </a:t>
            </a:r>
            <a:r>
              <a:rPr lang="en-US" dirty="0" err="1" smtClean="0"/>
              <a:t>elementos</a:t>
            </a:r>
            <a:r>
              <a:rPr lang="en-US" dirty="0" smtClean="0"/>
              <a:t> de la </a:t>
            </a:r>
            <a:r>
              <a:rPr lang="en-US" dirty="0" err="1" smtClean="0"/>
              <a:t>subestación</a:t>
            </a:r>
            <a:r>
              <a:rPr lang="en-US" dirty="0" smtClean="0"/>
              <a:t> (</a:t>
            </a:r>
            <a:r>
              <a:rPr lang="en-US" dirty="0" err="1" smtClean="0"/>
              <a:t>transformadores</a:t>
            </a:r>
            <a:r>
              <a:rPr lang="en-US" dirty="0" smtClean="0"/>
              <a:t>, </a:t>
            </a:r>
            <a:r>
              <a:rPr lang="en-US" dirty="0" err="1" smtClean="0"/>
              <a:t>disyuntores</a:t>
            </a:r>
            <a:r>
              <a:rPr lang="en-US" dirty="0" smtClean="0"/>
              <a:t>, </a:t>
            </a:r>
            <a:r>
              <a:rPr lang="en-US" dirty="0" err="1" smtClean="0"/>
              <a:t>interruptores</a:t>
            </a:r>
            <a:r>
              <a:rPr lang="en-US" dirty="0" smtClean="0"/>
              <a:t> de </a:t>
            </a:r>
            <a:r>
              <a:rPr lang="en-US" dirty="0" err="1" smtClean="0"/>
              <a:t>desconexión</a:t>
            </a:r>
            <a:r>
              <a:rPr lang="en-US" dirty="0" smtClean="0"/>
              <a:t>, etc.) </a:t>
            </a:r>
            <a:r>
              <a:rPr lang="en-US" dirty="0" err="1" smtClean="0"/>
              <a:t>deben</a:t>
            </a:r>
            <a:r>
              <a:rPr lang="en-US" dirty="0" smtClean="0"/>
              <a:t> </a:t>
            </a:r>
            <a:r>
              <a:rPr lang="en-US" dirty="0" err="1" smtClean="0"/>
              <a:t>conectarse</a:t>
            </a:r>
            <a:r>
              <a:rPr lang="en-US" dirty="0" smtClean="0"/>
              <a:t> </a:t>
            </a:r>
            <a:r>
              <a:rPr lang="en-US" dirty="0" err="1" smtClean="0"/>
              <a:t>eléctricamente</a:t>
            </a:r>
            <a:r>
              <a:rPr lang="en-US" dirty="0" smtClean="0"/>
              <a:t> de </a:t>
            </a:r>
            <a:r>
              <a:rPr lang="en-US" dirty="0" err="1" smtClean="0"/>
              <a:t>acuerdo</a:t>
            </a:r>
            <a:r>
              <a:rPr lang="en-US" dirty="0" smtClean="0"/>
              <a:t> con </a:t>
            </a:r>
            <a:r>
              <a:rPr lang="en-US" dirty="0" err="1" smtClean="0"/>
              <a:t>una</a:t>
            </a:r>
            <a:r>
              <a:rPr lang="en-US" dirty="0" smtClean="0"/>
              <a:t> </a:t>
            </a:r>
            <a:r>
              <a:rPr lang="en-US" dirty="0" err="1" smtClean="0"/>
              <a:t>disposición</a:t>
            </a:r>
            <a:r>
              <a:rPr lang="en-US" dirty="0" smtClean="0"/>
              <a:t> de </a:t>
            </a:r>
            <a:r>
              <a:rPr lang="en-US" dirty="0" err="1" smtClean="0"/>
              <a:t>subestación</a:t>
            </a:r>
            <a:r>
              <a:rPr lang="en-US" dirty="0" smtClean="0"/>
              <a:t> </a:t>
            </a:r>
            <a:r>
              <a:rPr lang="en-US" dirty="0" err="1" smtClean="0"/>
              <a:t>planificada</a:t>
            </a:r>
            <a:r>
              <a:rPr lang="en-US" dirty="0" smtClean="0"/>
              <a:t>. </a:t>
            </a:r>
            <a:r>
              <a:rPr lang="en-US" dirty="0" err="1" smtClean="0"/>
              <a:t>Esta</a:t>
            </a:r>
            <a:r>
              <a:rPr lang="en-US" dirty="0" smtClean="0"/>
              <a:t> </a:t>
            </a:r>
            <a:r>
              <a:rPr lang="en-US" dirty="0" err="1" smtClean="0"/>
              <a:t>conexión</a:t>
            </a:r>
            <a:r>
              <a:rPr lang="en-US" dirty="0" smtClean="0"/>
              <a:t> </a:t>
            </a:r>
            <a:r>
              <a:rPr lang="en-US" dirty="0" err="1" smtClean="0"/>
              <a:t>es</a:t>
            </a:r>
            <a:r>
              <a:rPr lang="en-US" dirty="0" smtClean="0"/>
              <a:t> </a:t>
            </a:r>
            <a:r>
              <a:rPr lang="en-US" dirty="0" err="1" smtClean="0"/>
              <a:t>proporcionada</a:t>
            </a:r>
            <a:r>
              <a:rPr lang="en-US" dirty="0" smtClean="0"/>
              <a:t> </a:t>
            </a:r>
            <a:r>
              <a:rPr lang="en-US" dirty="0" err="1" smtClean="0"/>
              <a:t>por</a:t>
            </a:r>
            <a:r>
              <a:rPr lang="en-US" dirty="0" smtClean="0"/>
              <a:t> el </a:t>
            </a:r>
            <a:r>
              <a:rPr lang="en-US" dirty="0" err="1" smtClean="0"/>
              <a:t>sistema</a:t>
            </a:r>
            <a:r>
              <a:rPr lang="en-US" dirty="0" smtClean="0"/>
              <a:t> de bus de la </a:t>
            </a:r>
            <a:r>
              <a:rPr lang="en-US" dirty="0" err="1" smtClean="0"/>
              <a:t>subestación</a:t>
            </a:r>
            <a:r>
              <a:rPr lang="en-US" dirty="0" smtClean="0"/>
              <a:t>. </a:t>
            </a:r>
            <a:r>
              <a:rPr lang="en-US" dirty="0" err="1" smtClean="0"/>
              <a:t>Existen</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a:t>
            </a:r>
            <a:r>
              <a:rPr lang="en-US" dirty="0" err="1" smtClean="0"/>
              <a:t>principales</a:t>
            </a:r>
            <a:r>
              <a:rPr lang="en-US" dirty="0" smtClean="0"/>
              <a:t> de buses de </a:t>
            </a:r>
            <a:r>
              <a:rPr lang="en-US" dirty="0" err="1" smtClean="0"/>
              <a:t>subestación</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a:t>
            </a:r>
            <a:r>
              <a:rPr lang="en-US" b="1" dirty="0" err="1" smtClean="0">
                <a:solidFill>
                  <a:srgbClr val="0070C0"/>
                </a:solidFill>
              </a:rPr>
              <a:t>rígido</a:t>
            </a:r>
            <a:r>
              <a:rPr lang="en-US" b="1" dirty="0" smtClean="0">
                <a:solidFill>
                  <a:srgbClr val="0070C0"/>
                </a:solidFill>
              </a:rPr>
              <a:t> al </a:t>
            </a:r>
            <a:r>
              <a:rPr lang="en-US" b="1" dirty="0" err="1" smtClean="0">
                <a:solidFill>
                  <a:srgbClr val="0070C0"/>
                </a:solidFill>
              </a:rPr>
              <a:t>aire</a:t>
            </a:r>
            <a:r>
              <a:rPr lang="en-US" b="1" dirty="0" smtClean="0">
                <a:solidFill>
                  <a:srgbClr val="0070C0"/>
                </a:solidFill>
              </a:rPr>
              <a:t> </a:t>
            </a:r>
            <a:r>
              <a:rPr lang="en-US" b="1" dirty="0" err="1" smtClean="0">
                <a:solidFill>
                  <a:srgbClr val="0070C0"/>
                </a:solidFill>
              </a:rPr>
              <a:t>libre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de </a:t>
            </a:r>
            <a:r>
              <a:rPr lang="en-US" b="1" dirty="0" err="1" smtClean="0">
                <a:solidFill>
                  <a:srgbClr val="0070C0"/>
                </a:solidFill>
              </a:rPr>
              <a:t>tensión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Bús</a:t>
            </a:r>
            <a:r>
              <a:rPr lang="en-US" b="1" dirty="0" smtClean="0">
                <a:solidFill>
                  <a:srgbClr val="0070C0"/>
                </a:solidFill>
              </a:rPr>
              <a:t> con </a:t>
            </a:r>
            <a:r>
              <a:rPr lang="en-US" b="1" dirty="0" err="1" smtClean="0">
                <a:solidFill>
                  <a:srgbClr val="0070C0"/>
                </a:solidFill>
              </a:rPr>
              <a:t>aislamiento</a:t>
            </a:r>
            <a:r>
              <a:rPr lang="en-US" b="1" dirty="0" smtClean="0">
                <a:solidFill>
                  <a:srgbClr val="0070C0"/>
                </a:solidFill>
              </a:rPr>
              <a:t> de gas (GIS)</a:t>
            </a:r>
          </a:p>
          <a:p>
            <a:pPr algn="just"/>
            <a:r>
              <a:rPr lang="en-US" b="1" dirty="0" smtClean="0">
                <a:solidFill>
                  <a:srgbClr val="0070C0"/>
                </a:solidFill>
              </a:rPr>
              <a:t>•    Bus de cable</a:t>
            </a:r>
          </a:p>
          <a:p>
            <a:pPr algn="just"/>
            <a:endParaRPr lang="en-US" dirty="0" smtClean="0"/>
          </a:p>
          <a:p>
            <a:pPr algn="just"/>
            <a:r>
              <a:rPr lang="en-US" dirty="0" err="1" smtClean="0"/>
              <a:t>Consideremos</a:t>
            </a:r>
            <a:r>
              <a:rPr lang="en-US" dirty="0" smtClean="0"/>
              <a:t> </a:t>
            </a:r>
            <a:r>
              <a:rPr lang="en-US" dirty="0" err="1" smtClean="0"/>
              <a:t>todos</a:t>
            </a:r>
            <a:r>
              <a:rPr lang="en-US" dirty="0" smtClean="0"/>
              <a:t> </a:t>
            </a:r>
            <a:r>
              <a:rPr lang="en-US" dirty="0" err="1" smtClean="0"/>
              <a:t>estos</a:t>
            </a:r>
            <a:r>
              <a:rPr lang="en-US" dirty="0" smtClean="0"/>
              <a:t> </a:t>
            </a:r>
            <a:r>
              <a:rPr lang="en-US" dirty="0" err="1" smtClean="0"/>
              <a:t>tipos</a:t>
            </a:r>
            <a:r>
              <a:rPr lang="en-US" dirty="0" smtClean="0"/>
              <a:t> y </a:t>
            </a:r>
            <a:r>
              <a:rPr lang="en-US" dirty="0" err="1" smtClean="0"/>
              <a:t>discutamos</a:t>
            </a:r>
            <a:r>
              <a:rPr lang="en-US" dirty="0" smtClean="0"/>
              <a:t> </a:t>
            </a:r>
            <a:r>
              <a:rPr lang="en-US" dirty="0" err="1" smtClean="0"/>
              <a:t>en</a:t>
            </a:r>
            <a:r>
              <a:rPr lang="en-US" dirty="0" smtClean="0"/>
              <a:t> </a:t>
            </a:r>
            <a:r>
              <a:rPr lang="en-US" dirty="0" err="1" smtClean="0"/>
              <a:t>qué</a:t>
            </a:r>
            <a:r>
              <a:rPr lang="en-US" dirty="0" smtClean="0"/>
              <a:t> </a:t>
            </a:r>
            <a:r>
              <a:rPr lang="en-US" dirty="0" err="1" smtClean="0"/>
              <a:t>consisten</a:t>
            </a:r>
            <a:r>
              <a:rPr lang="en-US" dirty="0" smtClean="0"/>
              <a:t> y </a:t>
            </a:r>
            <a:r>
              <a:rPr lang="en-US" dirty="0" err="1" smtClean="0"/>
              <a:t>cuáles</a:t>
            </a:r>
            <a:r>
              <a:rPr lang="en-US" dirty="0" smtClean="0"/>
              <a:t> son </a:t>
            </a:r>
            <a:r>
              <a:rPr lang="en-US" dirty="0" err="1" smtClean="0"/>
              <a:t>sus</a:t>
            </a:r>
            <a:r>
              <a:rPr lang="en-US" dirty="0" smtClean="0"/>
              <a:t> </a:t>
            </a:r>
            <a:r>
              <a:rPr lang="en-US" dirty="0" err="1" smtClean="0"/>
              <a:t>fortalezas</a:t>
            </a:r>
            <a:r>
              <a:rPr lang="en-US" dirty="0" smtClean="0"/>
              <a:t> y </a:t>
            </a:r>
            <a:r>
              <a:rPr lang="en-US" dirty="0" err="1" smtClean="0"/>
              <a:t>debilidades</a:t>
            </a:r>
            <a:r>
              <a:rPr lang="en-US" dirty="0" smtClean="0"/>
              <a:t>.</a:t>
            </a:r>
          </a:p>
          <a:p>
            <a:pPr algn="just"/>
            <a:endParaRPr lang="en-US" dirty="0" smtClean="0"/>
          </a:p>
          <a:p>
            <a:pPr algn="just"/>
            <a:r>
              <a:rPr lang="en-US" b="1" dirty="0" smtClean="0">
                <a:solidFill>
                  <a:srgbClr val="0070C0"/>
                </a:solidFill>
              </a:rPr>
              <a:t>1. </a:t>
            </a:r>
            <a:r>
              <a:rPr lang="en-US" b="1" dirty="0" err="1" smtClean="0">
                <a:solidFill>
                  <a:srgbClr val="0070C0"/>
                </a:solidFill>
              </a:rPr>
              <a:t>Bús</a:t>
            </a:r>
            <a:r>
              <a:rPr lang="en-US" b="1" dirty="0" smtClean="0">
                <a:solidFill>
                  <a:srgbClr val="0070C0"/>
                </a:solidFill>
              </a:rPr>
              <a:t> </a:t>
            </a:r>
            <a:r>
              <a:rPr lang="en-US" b="1" dirty="0" err="1" smtClean="0">
                <a:solidFill>
                  <a:srgbClr val="0070C0"/>
                </a:solidFill>
              </a:rPr>
              <a:t>rígido</a:t>
            </a:r>
            <a:r>
              <a:rPr lang="en-US" b="1" dirty="0" smtClean="0">
                <a:solidFill>
                  <a:srgbClr val="0070C0"/>
                </a:solidFill>
              </a:rPr>
              <a:t> al </a:t>
            </a:r>
            <a:r>
              <a:rPr lang="en-US" b="1" dirty="0" err="1" smtClean="0">
                <a:solidFill>
                  <a:srgbClr val="0070C0"/>
                </a:solidFill>
              </a:rPr>
              <a:t>aire</a:t>
            </a:r>
            <a:r>
              <a:rPr lang="en-US" b="1" dirty="0" smtClean="0">
                <a:solidFill>
                  <a:srgbClr val="0070C0"/>
                </a:solidFill>
              </a:rPr>
              <a:t> </a:t>
            </a:r>
            <a:r>
              <a:rPr lang="en-US" b="1" dirty="0" err="1" smtClean="0">
                <a:solidFill>
                  <a:srgbClr val="0070C0"/>
                </a:solidFill>
              </a:rPr>
              <a:t>libre</a:t>
            </a:r>
            <a:r>
              <a:rPr lang="en-US" b="1" dirty="0" smtClean="0">
                <a:solidFill>
                  <a:srgbClr val="0070C0"/>
                </a:solidFill>
              </a:rPr>
              <a:t>:</a:t>
            </a:r>
          </a:p>
          <a:p>
            <a:pPr algn="just"/>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lgn="just">
              <a:buFont typeface="Wingdings" panose="05000000000000000000" pitchFamily="2" charset="2"/>
              <a:buChar char="ü"/>
            </a:pPr>
            <a:r>
              <a:rPr lang="en-US" dirty="0" err="1" smtClean="0"/>
              <a:t>Estructuras</a:t>
            </a:r>
            <a:r>
              <a:rPr lang="en-US" dirty="0" smtClean="0"/>
              <a:t> de </a:t>
            </a:r>
            <a:r>
              <a:rPr lang="en-US" dirty="0" err="1" smtClean="0"/>
              <a:t>soporte</a:t>
            </a:r>
            <a:r>
              <a:rPr lang="en-US" dirty="0" smtClean="0"/>
              <a:t>: </a:t>
            </a:r>
            <a:r>
              <a:rPr lang="en-US" dirty="0" err="1" smtClean="0"/>
              <a:t>marcos</a:t>
            </a:r>
            <a:r>
              <a:rPr lang="en-US" dirty="0" smtClean="0"/>
              <a:t>, </a:t>
            </a:r>
            <a:r>
              <a:rPr lang="en-US" dirty="0" err="1" smtClean="0"/>
              <a:t>columnas</a:t>
            </a:r>
            <a:r>
              <a:rPr lang="en-US" dirty="0" smtClean="0"/>
              <a:t>. </a:t>
            </a:r>
          </a:p>
          <a:p>
            <a:pPr marL="742950" lvl="1" indent="-285750" algn="just">
              <a:buFont typeface="Wingdings" panose="05000000000000000000" pitchFamily="2" charset="2"/>
              <a:buChar char="ü"/>
            </a:pPr>
            <a:r>
              <a:rPr lang="en-US" dirty="0" smtClean="0"/>
              <a:t>Poste </a:t>
            </a:r>
            <a:r>
              <a:rPr lang="en-US" dirty="0" err="1" smtClean="0"/>
              <a:t>aisladores</a:t>
            </a:r>
            <a:endParaRPr lang="en-US" dirty="0" smtClean="0"/>
          </a:p>
          <a:p>
            <a:pPr marL="742950" lvl="1" indent="-285750" algn="just">
              <a:buFont typeface="Wingdings" panose="05000000000000000000" pitchFamily="2" charset="2"/>
              <a:buChar char="ü"/>
            </a:pPr>
            <a:r>
              <a:rPr lang="en-US" dirty="0" smtClean="0"/>
              <a:t>Conductor de </a:t>
            </a:r>
            <a:r>
              <a:rPr lang="en-US" dirty="0" err="1" smtClean="0"/>
              <a:t>cobre</a:t>
            </a:r>
            <a:r>
              <a:rPr lang="en-US" dirty="0" smtClean="0"/>
              <a:t> o </a:t>
            </a:r>
            <a:r>
              <a:rPr lang="en-US" dirty="0" err="1" smtClean="0"/>
              <a:t>aluminio</a:t>
            </a:r>
            <a:r>
              <a:rPr lang="en-US" dirty="0" smtClean="0"/>
              <a:t> </a:t>
            </a:r>
            <a:r>
              <a:rPr lang="en-US" dirty="0" err="1" smtClean="0"/>
              <a:t>desnudo</a:t>
            </a:r>
            <a:r>
              <a:rPr lang="en-US" dirty="0" smtClean="0"/>
              <a:t>: tubular, </a:t>
            </a:r>
            <a:r>
              <a:rPr lang="en-US" dirty="0" err="1" smtClean="0"/>
              <a:t>embarrado</a:t>
            </a:r>
            <a:r>
              <a:rPr lang="en-US" dirty="0" smtClean="0"/>
              <a:t>, cable </a:t>
            </a:r>
          </a:p>
          <a:p>
            <a:pPr marL="742950" lvl="1" indent="-285750" algn="just">
              <a:buFont typeface="Wingdings" panose="05000000000000000000" pitchFamily="2" charset="2"/>
              <a:buChar char="ü"/>
            </a:pPr>
            <a:r>
              <a:rPr lang="en-US" dirty="0" err="1" smtClean="0"/>
              <a:t>Conectores</a:t>
            </a:r>
            <a:r>
              <a:rPr lang="en-US" dirty="0" smtClean="0"/>
              <a:t>: </a:t>
            </a:r>
            <a:r>
              <a:rPr lang="en-US" dirty="0" err="1" smtClean="0"/>
              <a:t>atornillados</a:t>
            </a:r>
            <a:r>
              <a:rPr lang="en-US" dirty="0" smtClean="0"/>
              <a:t> o </a:t>
            </a:r>
            <a:r>
              <a:rPr lang="en-US" dirty="0" err="1" smtClean="0"/>
              <a:t>soldados</a:t>
            </a:r>
            <a:endParaRPr lang="en-US" dirty="0" smtClean="0"/>
          </a:p>
          <a:p>
            <a:pPr algn="just"/>
            <a:r>
              <a:rPr lang="en-US" b="1" dirty="0" smtClean="0"/>
              <a:t>•    </a:t>
            </a:r>
            <a:r>
              <a:rPr lang="en-US" b="1" dirty="0" err="1" smtClean="0"/>
              <a:t>ventajas</a:t>
            </a:r>
            <a:r>
              <a:rPr lang="en-US" b="1" dirty="0" smtClean="0"/>
              <a:t>:</a:t>
            </a:r>
          </a:p>
          <a:p>
            <a:pPr marL="742950" lvl="1" indent="-285750" algn="just">
              <a:buFont typeface="Wingdings" panose="05000000000000000000" pitchFamily="2" charset="2"/>
              <a:buChar char="ü"/>
            </a:pPr>
            <a:r>
              <a:rPr lang="en-US" dirty="0" err="1" smtClean="0"/>
              <a:t>Sencillez</a:t>
            </a:r>
            <a:endParaRPr lang="en-US" dirty="0" smtClean="0"/>
          </a:p>
          <a:p>
            <a:pPr marL="742950" lvl="1" indent="-285750" algn="just">
              <a:buFont typeface="Wingdings" panose="05000000000000000000" pitchFamily="2" charset="2"/>
              <a:buChar char="ü"/>
            </a:pPr>
            <a:r>
              <a:rPr lang="en-US" dirty="0" smtClean="0"/>
              <a:t>Mas </a:t>
            </a:r>
            <a:r>
              <a:rPr lang="en-US" dirty="0" err="1" smtClean="0"/>
              <a:t>economico</a:t>
            </a:r>
            <a:endParaRPr lang="en-US" dirty="0" smtClean="0"/>
          </a:p>
          <a:p>
            <a:pPr marL="742950" lvl="1" indent="-285750" algn="just">
              <a:buFont typeface="Wingdings" panose="05000000000000000000" pitchFamily="2" charset="2"/>
              <a:buChar char="ü"/>
            </a:pPr>
            <a:r>
              <a:rPr lang="en-US" dirty="0" err="1" smtClean="0"/>
              <a:t>Facilidad</a:t>
            </a:r>
            <a:r>
              <a:rPr lang="en-US" dirty="0" smtClean="0"/>
              <a:t> de </a:t>
            </a:r>
            <a:r>
              <a:rPr lang="en-US" dirty="0" err="1" smtClean="0"/>
              <a:t>resolución</a:t>
            </a:r>
            <a:r>
              <a:rPr lang="en-US" dirty="0" smtClean="0"/>
              <a:t> de </a:t>
            </a:r>
            <a:r>
              <a:rPr lang="en-US" dirty="0" err="1" smtClean="0"/>
              <a:t>problemas</a:t>
            </a:r>
            <a:r>
              <a:rPr lang="en-US" dirty="0" smtClean="0"/>
              <a:t> </a:t>
            </a:r>
          </a:p>
          <a:p>
            <a:pPr marL="742950" lvl="1" indent="-285750" algn="just">
              <a:buFont typeface="Wingdings" panose="05000000000000000000" pitchFamily="2" charset="2"/>
              <a:buChar char="ü"/>
            </a:pPr>
            <a:r>
              <a:rPr lang="en-US" dirty="0" err="1" smtClean="0"/>
              <a:t>Corto</a:t>
            </a:r>
            <a:r>
              <a:rPr lang="en-US" dirty="0" smtClean="0"/>
              <a:t> </a:t>
            </a:r>
            <a:r>
              <a:rPr lang="en-US" dirty="0" err="1" smtClean="0"/>
              <a:t>tiempo</a:t>
            </a:r>
            <a:r>
              <a:rPr lang="en-US" dirty="0" smtClean="0"/>
              <a:t> de </a:t>
            </a:r>
            <a:r>
              <a:rPr lang="en-US" dirty="0" err="1" smtClean="0"/>
              <a:t>reparación</a:t>
            </a:r>
            <a:r>
              <a:rPr lang="en-US" dirty="0" smtClean="0"/>
              <a:t> </a:t>
            </a:r>
            <a:endParaRPr lang="en-US" dirty="0"/>
          </a:p>
        </p:txBody>
      </p:sp>
    </p:spTree>
    <p:extLst>
      <p:ext uri="{BB962C8B-B14F-4D97-AF65-F5344CB8AC3E}">
        <p14:creationId xmlns:p14="http://schemas.microsoft.com/office/powerpoint/2010/main" val="1314851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87015"/>
            <a:ext cx="11507190" cy="2308324"/>
          </a:xfrm>
          <a:prstGeom prst="rect">
            <a:avLst/>
          </a:prstGeom>
        </p:spPr>
        <p:txBody>
          <a:bodyPr wrap="square">
            <a:spAutoFit/>
          </a:bodyPr>
          <a:lstStyle/>
          <a:p>
            <a:pPr algn="just"/>
            <a:r>
              <a:rPr lang="en-US" b="1" dirty="0" smtClean="0"/>
              <a:t>•    </a:t>
            </a:r>
            <a:r>
              <a:rPr lang="en-US" b="1" dirty="0" err="1" smtClean="0"/>
              <a:t>Desventajas</a:t>
            </a:r>
            <a:r>
              <a:rPr lang="en-US" b="1" dirty="0" smtClean="0"/>
              <a:t>:</a:t>
            </a:r>
          </a:p>
          <a:p>
            <a:pPr marL="742950" lvl="1" indent="-285750" algn="just">
              <a:buFont typeface="Wingdings" panose="05000000000000000000" pitchFamily="2" charset="2"/>
              <a:buChar char="ü"/>
            </a:pPr>
            <a:r>
              <a:rPr lang="en-US" dirty="0" err="1" smtClean="0"/>
              <a:t>Menor</a:t>
            </a:r>
            <a:r>
              <a:rPr lang="en-US" dirty="0" smtClean="0"/>
              <a:t> </a:t>
            </a:r>
            <a:r>
              <a:rPr lang="en-US" dirty="0" err="1" smtClean="0"/>
              <a:t>confiabilidad</a:t>
            </a:r>
            <a:endParaRPr lang="en-US" dirty="0" smtClean="0"/>
          </a:p>
          <a:p>
            <a:pPr marL="742950" lvl="1" indent="-285750" algn="just">
              <a:buFont typeface="Wingdings" panose="05000000000000000000" pitchFamily="2" charset="2"/>
              <a:buChar char="ü"/>
            </a:pPr>
            <a:r>
              <a:rPr lang="en-US" dirty="0" err="1" smtClean="0"/>
              <a:t>Exposición</a:t>
            </a:r>
            <a:r>
              <a:rPr lang="en-US" dirty="0" smtClean="0"/>
              <a:t> a la </a:t>
            </a:r>
            <a:r>
              <a:rPr lang="en-US" dirty="0" err="1" smtClean="0"/>
              <a:t>intemperie</a:t>
            </a:r>
            <a:r>
              <a:rPr lang="en-US" dirty="0" smtClean="0"/>
              <a:t>, </a:t>
            </a:r>
            <a:r>
              <a:rPr lang="en-US" dirty="0" err="1" smtClean="0"/>
              <a:t>contacto</a:t>
            </a:r>
            <a:r>
              <a:rPr lang="en-US" dirty="0" smtClean="0"/>
              <a:t> con </a:t>
            </a:r>
            <a:r>
              <a:rPr lang="en-US" dirty="0" err="1" smtClean="0"/>
              <a:t>animales</a:t>
            </a:r>
            <a:r>
              <a:rPr lang="en-US" dirty="0" smtClean="0"/>
              <a:t>, etc. </a:t>
            </a:r>
          </a:p>
          <a:p>
            <a:pPr marL="742950" lvl="1" indent="-285750" algn="just">
              <a:buFont typeface="Wingdings" panose="05000000000000000000" pitchFamily="2" charset="2"/>
              <a:buChar char="ü"/>
            </a:pPr>
            <a:r>
              <a:rPr lang="en-US" dirty="0" err="1" smtClean="0"/>
              <a:t>Necesidad</a:t>
            </a:r>
            <a:r>
              <a:rPr lang="en-US" dirty="0" smtClean="0"/>
              <a:t> de un </a:t>
            </a:r>
            <a:r>
              <a:rPr lang="en-US" dirty="0" err="1" smtClean="0"/>
              <a:t>terreno</a:t>
            </a:r>
            <a:r>
              <a:rPr lang="en-US" dirty="0" smtClean="0"/>
              <a:t> </a:t>
            </a:r>
            <a:r>
              <a:rPr lang="en-US" dirty="0" err="1" smtClean="0"/>
              <a:t>grande</a:t>
            </a:r>
            <a:endParaRPr lang="en-US" dirty="0" smtClean="0"/>
          </a:p>
          <a:p>
            <a:pPr marL="742950" lvl="1" indent="-285750" algn="just">
              <a:buFont typeface="Wingdings" panose="05000000000000000000" pitchFamily="2" charset="2"/>
              <a:buChar char="ü"/>
            </a:pPr>
            <a:r>
              <a:rPr lang="en-US" dirty="0" err="1" smtClean="0"/>
              <a:t>Mantenimiento</a:t>
            </a:r>
            <a:r>
              <a:rPr lang="en-US" dirty="0" smtClean="0"/>
              <a:t> </a:t>
            </a:r>
            <a:r>
              <a:rPr lang="en-US" dirty="0" err="1" smtClean="0"/>
              <a:t>frecuente</a:t>
            </a:r>
            <a:endParaRPr lang="en-US" dirty="0" smtClean="0"/>
          </a:p>
          <a:p>
            <a:pPr algn="just"/>
            <a:endParaRPr lang="en-US" dirty="0" smtClean="0"/>
          </a:p>
          <a:p>
            <a:pPr algn="just"/>
            <a:r>
              <a:rPr lang="en-US" dirty="0" smtClean="0"/>
              <a:t>Los </a:t>
            </a:r>
            <a:r>
              <a:rPr lang="en-US" dirty="0" err="1" smtClean="0"/>
              <a:t>ejemplos</a:t>
            </a:r>
            <a:r>
              <a:rPr lang="en-US" dirty="0" smtClean="0"/>
              <a:t> de un </a:t>
            </a:r>
            <a:r>
              <a:rPr lang="en-US" dirty="0" err="1" smtClean="0"/>
              <a:t>típico</a:t>
            </a:r>
            <a:r>
              <a:rPr lang="en-US" dirty="0" smtClean="0"/>
              <a:t> bus </a:t>
            </a:r>
            <a:r>
              <a:rPr lang="en-US" dirty="0" err="1" smtClean="0"/>
              <a:t>rígido</a:t>
            </a:r>
            <a:r>
              <a:rPr lang="en-US" dirty="0" smtClean="0"/>
              <a:t> al </a:t>
            </a:r>
            <a:r>
              <a:rPr lang="en-US" dirty="0" err="1" smtClean="0"/>
              <a:t>aire</a:t>
            </a:r>
            <a:r>
              <a:rPr lang="en-US" dirty="0" smtClean="0"/>
              <a:t> </a:t>
            </a:r>
            <a:r>
              <a:rPr lang="en-US" dirty="0" err="1" smtClean="0"/>
              <a:t>libre</a:t>
            </a:r>
            <a:r>
              <a:rPr lang="en-US" dirty="0" smtClean="0"/>
              <a:t> y un </a:t>
            </a:r>
            <a:r>
              <a:rPr lang="en-US" dirty="0" err="1" smtClean="0"/>
              <a:t>conector</a:t>
            </a:r>
            <a:r>
              <a:rPr lang="en-US" dirty="0" smtClean="0"/>
              <a:t> </a:t>
            </a:r>
            <a:r>
              <a:rPr lang="en-US" dirty="0" err="1" smtClean="0"/>
              <a:t>usados</a:t>
            </a:r>
            <a:r>
              <a:rPr lang="en-US" dirty="0" smtClean="0"/>
              <a:t>  para </a:t>
            </a:r>
            <a:r>
              <a:rPr lang="en-US" dirty="0" err="1" smtClean="0"/>
              <a:t>ensamblarlo</a:t>
            </a:r>
            <a:r>
              <a:rPr lang="en-US" dirty="0" smtClean="0"/>
              <a:t> se </a:t>
            </a:r>
            <a:r>
              <a:rPr lang="en-US" dirty="0" err="1" smtClean="0"/>
              <a:t>muestran</a:t>
            </a:r>
            <a:r>
              <a:rPr lang="en-US" dirty="0" smtClean="0"/>
              <a:t> </a:t>
            </a:r>
            <a:r>
              <a:rPr lang="en-US" dirty="0" err="1" smtClean="0"/>
              <a:t>en</a:t>
            </a:r>
            <a:r>
              <a:rPr lang="en-US" dirty="0" smtClean="0"/>
              <a:t> las Fig. 12 y 13, </a:t>
            </a:r>
            <a:r>
              <a:rPr lang="en-US" dirty="0" err="1" smtClean="0"/>
              <a:t>respectivamente</a:t>
            </a:r>
            <a:r>
              <a:rPr lang="en-US" dirty="0" smtClean="0"/>
              <a:t>.</a:t>
            </a:r>
            <a:endParaRPr lang="en-US" dirty="0"/>
          </a:p>
        </p:txBody>
      </p:sp>
      <p:pic>
        <p:nvPicPr>
          <p:cNvPr id="3" name="Imagen 2"/>
          <p:cNvPicPr>
            <a:picLocks noChangeAspect="1"/>
          </p:cNvPicPr>
          <p:nvPr/>
        </p:nvPicPr>
        <p:blipFill>
          <a:blip r:embed="rId3"/>
          <a:stretch>
            <a:fillRect/>
          </a:stretch>
        </p:blipFill>
        <p:spPr>
          <a:xfrm>
            <a:off x="977920" y="2637002"/>
            <a:ext cx="3514725" cy="2676525"/>
          </a:xfrm>
          <a:prstGeom prst="rect">
            <a:avLst/>
          </a:prstGeom>
        </p:spPr>
      </p:pic>
      <p:pic>
        <p:nvPicPr>
          <p:cNvPr id="4" name="Imagen 3"/>
          <p:cNvPicPr>
            <a:picLocks noChangeAspect="1"/>
          </p:cNvPicPr>
          <p:nvPr/>
        </p:nvPicPr>
        <p:blipFill>
          <a:blip r:embed="rId4"/>
          <a:stretch>
            <a:fillRect/>
          </a:stretch>
        </p:blipFill>
        <p:spPr>
          <a:xfrm>
            <a:off x="7015224" y="2637002"/>
            <a:ext cx="3600450" cy="2695575"/>
          </a:xfrm>
          <a:prstGeom prst="rect">
            <a:avLst/>
          </a:prstGeom>
        </p:spPr>
      </p:pic>
      <p:sp>
        <p:nvSpPr>
          <p:cNvPr id="5" name="Rectángulo 4"/>
          <p:cNvSpPr/>
          <p:nvPr/>
        </p:nvSpPr>
        <p:spPr>
          <a:xfrm>
            <a:off x="190006" y="5555190"/>
            <a:ext cx="4476998" cy="646331"/>
          </a:xfrm>
          <a:prstGeom prst="rect">
            <a:avLst/>
          </a:prstGeom>
        </p:spPr>
        <p:txBody>
          <a:bodyPr wrap="square">
            <a:spAutoFit/>
          </a:bodyPr>
          <a:lstStyle/>
          <a:p>
            <a:pPr algn="ctr"/>
            <a:r>
              <a:rPr lang="en-US" b="1" dirty="0" smtClean="0"/>
              <a:t>Fig. 12. Barra al </a:t>
            </a:r>
            <a:r>
              <a:rPr lang="en-US" b="1" dirty="0" err="1" smtClean="0"/>
              <a:t>aire</a:t>
            </a:r>
            <a:r>
              <a:rPr lang="en-US" b="1" dirty="0" smtClean="0"/>
              <a:t> </a:t>
            </a:r>
            <a:r>
              <a:rPr lang="en-US" b="1" dirty="0" err="1" smtClean="0"/>
              <a:t>libre</a:t>
            </a:r>
            <a:r>
              <a:rPr lang="en-US" b="1" dirty="0" smtClean="0"/>
              <a:t> de 138 kV </a:t>
            </a:r>
            <a:r>
              <a:rPr lang="en-US" b="1" dirty="0" err="1" smtClean="0"/>
              <a:t>sobre</a:t>
            </a:r>
            <a:r>
              <a:rPr lang="en-US" b="1" dirty="0" smtClean="0"/>
              <a:t> </a:t>
            </a:r>
            <a:r>
              <a:rPr lang="en-US" b="1" dirty="0" err="1" smtClean="0"/>
              <a:t>aisladores</a:t>
            </a:r>
            <a:r>
              <a:rPr lang="en-US" b="1" dirty="0" smtClean="0"/>
              <a:t> de poste</a:t>
            </a:r>
            <a:endParaRPr lang="en-US" b="1" dirty="0"/>
          </a:p>
        </p:txBody>
      </p:sp>
      <p:sp>
        <p:nvSpPr>
          <p:cNvPr id="6" name="Rectángulo 5"/>
          <p:cNvSpPr/>
          <p:nvPr/>
        </p:nvSpPr>
        <p:spPr>
          <a:xfrm>
            <a:off x="5943600" y="5448311"/>
            <a:ext cx="5300354" cy="646331"/>
          </a:xfrm>
          <a:prstGeom prst="rect">
            <a:avLst/>
          </a:prstGeom>
        </p:spPr>
        <p:txBody>
          <a:bodyPr wrap="square">
            <a:spAutoFit/>
          </a:bodyPr>
          <a:lstStyle/>
          <a:p>
            <a:pPr algn="ctr"/>
            <a:r>
              <a:rPr lang="en-US" b="1" dirty="0" smtClean="0"/>
              <a:t>Fig. 13. </a:t>
            </a:r>
            <a:r>
              <a:rPr lang="en-US" b="1" dirty="0" err="1" smtClean="0"/>
              <a:t>Conector</a:t>
            </a:r>
            <a:r>
              <a:rPr lang="en-US" b="1" dirty="0" smtClean="0"/>
              <a:t> </a:t>
            </a:r>
            <a:r>
              <a:rPr lang="en-US" b="1" dirty="0" err="1" smtClean="0"/>
              <a:t>en</a:t>
            </a:r>
            <a:r>
              <a:rPr lang="en-US" b="1" dirty="0" smtClean="0"/>
              <a:t> T de </a:t>
            </a:r>
            <a:r>
              <a:rPr lang="en-US" b="1" dirty="0" err="1" smtClean="0"/>
              <a:t>aluminio</a:t>
            </a:r>
            <a:r>
              <a:rPr lang="en-US" b="1" dirty="0" smtClean="0"/>
              <a:t> </a:t>
            </a:r>
            <a:r>
              <a:rPr lang="en-US" b="1" dirty="0" err="1" smtClean="0"/>
              <a:t>atornillado</a:t>
            </a:r>
            <a:r>
              <a:rPr lang="en-US" b="1" dirty="0" smtClean="0"/>
              <a:t> Principal de 4”IPS a </a:t>
            </a:r>
            <a:r>
              <a:rPr lang="en-US" b="1" dirty="0" err="1" smtClean="0"/>
              <a:t>derivación</a:t>
            </a:r>
            <a:r>
              <a:rPr lang="en-US" b="1" dirty="0" smtClean="0"/>
              <a:t> de 4”IPS</a:t>
            </a:r>
            <a:endParaRPr lang="en-US" b="1" dirty="0"/>
          </a:p>
        </p:txBody>
      </p:sp>
    </p:spTree>
    <p:extLst>
      <p:ext uri="{BB962C8B-B14F-4D97-AF65-F5344CB8AC3E}">
        <p14:creationId xmlns:p14="http://schemas.microsoft.com/office/powerpoint/2010/main" val="3724368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4171" y="359458"/>
            <a:ext cx="5383481" cy="5909310"/>
          </a:xfrm>
          <a:prstGeom prst="rect">
            <a:avLst/>
          </a:prstGeom>
        </p:spPr>
        <p:txBody>
          <a:bodyPr wrap="square">
            <a:spAutoFit/>
          </a:bodyPr>
          <a:lstStyle/>
          <a:p>
            <a:pPr algn="just"/>
            <a:r>
              <a:rPr lang="en-US" b="1" dirty="0" smtClean="0">
                <a:solidFill>
                  <a:srgbClr val="0070C0"/>
                </a:solidFill>
              </a:rPr>
              <a:t>2. </a:t>
            </a:r>
            <a:r>
              <a:rPr lang="en-US" b="1" dirty="0" err="1" smtClean="0">
                <a:solidFill>
                  <a:srgbClr val="0070C0"/>
                </a:solidFill>
              </a:rPr>
              <a:t>Bús</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a:t>
            </a:r>
          </a:p>
          <a:p>
            <a:pPr algn="just"/>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lgn="just">
              <a:buFont typeface="Wingdings" panose="05000000000000000000" pitchFamily="2" charset="2"/>
              <a:buChar char="ü"/>
            </a:pPr>
            <a:r>
              <a:rPr lang="en-US" dirty="0" smtClean="0"/>
              <a:t> </a:t>
            </a:r>
            <a:r>
              <a:rPr lang="en-US" dirty="0" err="1" smtClean="0"/>
              <a:t>Estructuras</a:t>
            </a:r>
            <a:r>
              <a:rPr lang="en-US" dirty="0" smtClean="0"/>
              <a:t> de </a:t>
            </a:r>
            <a:r>
              <a:rPr lang="en-US" dirty="0" err="1" smtClean="0"/>
              <a:t>soporte</a:t>
            </a:r>
            <a:r>
              <a:rPr lang="en-US" dirty="0" smtClean="0"/>
              <a:t>: </a:t>
            </a:r>
            <a:r>
              <a:rPr lang="en-US" dirty="0" err="1" smtClean="0"/>
              <a:t>torres</a:t>
            </a:r>
            <a:r>
              <a:rPr lang="en-US" dirty="0" smtClean="0"/>
              <a:t>, </a:t>
            </a:r>
            <a:r>
              <a:rPr lang="en-US" dirty="0" err="1" smtClean="0"/>
              <a:t>marcos</a:t>
            </a:r>
            <a:r>
              <a:rPr lang="en-US" dirty="0" smtClean="0"/>
              <a:t> </a:t>
            </a:r>
          </a:p>
          <a:p>
            <a:pPr marL="742950" lvl="1" indent="-285750" algn="just">
              <a:buFont typeface="Wingdings" panose="05000000000000000000" pitchFamily="2" charset="2"/>
              <a:buChar char="ü"/>
            </a:pPr>
            <a:r>
              <a:rPr lang="en-US" dirty="0" smtClean="0"/>
              <a:t> </a:t>
            </a:r>
            <a:r>
              <a:rPr lang="en-US" dirty="0" err="1" smtClean="0"/>
              <a:t>Aisladores</a:t>
            </a:r>
            <a:r>
              <a:rPr lang="en-US" dirty="0" smtClean="0"/>
              <a:t> de </a:t>
            </a:r>
            <a:r>
              <a:rPr lang="en-US" dirty="0" err="1" smtClean="0"/>
              <a:t>tensión</a:t>
            </a:r>
            <a:r>
              <a:rPr lang="en-US" dirty="0" smtClean="0"/>
              <a:t> con hardware</a:t>
            </a:r>
          </a:p>
          <a:p>
            <a:pPr marL="742950" lvl="1" indent="-285750" algn="just">
              <a:buFont typeface="Wingdings" panose="05000000000000000000" pitchFamily="2" charset="2"/>
              <a:buChar char="ü"/>
            </a:pPr>
            <a:r>
              <a:rPr lang="en-US" dirty="0" smtClean="0"/>
              <a:t> </a:t>
            </a:r>
            <a:r>
              <a:rPr lang="en-US" dirty="0" err="1" smtClean="0"/>
              <a:t>Conductores</a:t>
            </a:r>
            <a:r>
              <a:rPr lang="en-US" dirty="0" smtClean="0"/>
              <a:t> flexibles de </a:t>
            </a:r>
            <a:r>
              <a:rPr lang="en-US" dirty="0" err="1" smtClean="0"/>
              <a:t>aluminio</a:t>
            </a:r>
            <a:r>
              <a:rPr lang="en-US" dirty="0" smtClean="0"/>
              <a:t> o ACSR (</a:t>
            </a:r>
            <a:r>
              <a:rPr lang="en-US" dirty="0" err="1" smtClean="0"/>
              <a:t>aluminio</a:t>
            </a:r>
            <a:r>
              <a:rPr lang="en-US" dirty="0" smtClean="0"/>
              <a:t> con </a:t>
            </a:r>
            <a:r>
              <a:rPr lang="en-US" dirty="0" err="1" smtClean="0"/>
              <a:t>núcleo</a:t>
            </a:r>
            <a:r>
              <a:rPr lang="en-US" dirty="0" smtClean="0"/>
              <a:t> de </a:t>
            </a:r>
            <a:r>
              <a:rPr lang="en-US" dirty="0" err="1" smtClean="0"/>
              <a:t>acero</a:t>
            </a:r>
            <a:r>
              <a:rPr lang="en-US" dirty="0" smtClean="0"/>
              <a:t>)</a:t>
            </a:r>
          </a:p>
          <a:p>
            <a:pPr algn="just"/>
            <a:r>
              <a:rPr lang="en-US" b="1" dirty="0" smtClean="0"/>
              <a:t>•    </a:t>
            </a:r>
            <a:r>
              <a:rPr lang="en-US" b="1" dirty="0" err="1" smtClean="0"/>
              <a:t>Ventajas</a:t>
            </a:r>
            <a:r>
              <a:rPr lang="en-US" b="1" dirty="0" smtClean="0"/>
              <a:t>:</a:t>
            </a:r>
          </a:p>
          <a:p>
            <a:pPr marL="742950" lvl="1" indent="-285750" algn="just">
              <a:buFont typeface="Wingdings" panose="05000000000000000000" pitchFamily="2" charset="2"/>
              <a:buChar char="ü"/>
            </a:pPr>
            <a:r>
              <a:rPr lang="en-US" dirty="0" smtClean="0"/>
              <a:t> </a:t>
            </a:r>
            <a:r>
              <a:rPr lang="en-US" dirty="0" err="1" smtClean="0"/>
              <a:t>Necesidad</a:t>
            </a:r>
            <a:r>
              <a:rPr lang="en-US" dirty="0" smtClean="0"/>
              <a:t> de un </a:t>
            </a:r>
            <a:r>
              <a:rPr lang="en-US" dirty="0" err="1" smtClean="0"/>
              <a:t>terreno</a:t>
            </a:r>
            <a:r>
              <a:rPr lang="en-US" dirty="0" smtClean="0"/>
              <a:t> </a:t>
            </a:r>
            <a:r>
              <a:rPr lang="en-US" dirty="0" err="1" smtClean="0"/>
              <a:t>más</a:t>
            </a:r>
            <a:r>
              <a:rPr lang="en-US" dirty="0" smtClean="0"/>
              <a:t> </a:t>
            </a:r>
            <a:r>
              <a:rPr lang="en-US" dirty="0" err="1" smtClean="0"/>
              <a:t>pequeño</a:t>
            </a:r>
            <a:endParaRPr lang="en-US" dirty="0" smtClean="0"/>
          </a:p>
          <a:p>
            <a:pPr marL="742950" lvl="1" indent="-285750" algn="just">
              <a:buFont typeface="Wingdings" panose="05000000000000000000" pitchFamily="2" charset="2"/>
              <a:buChar char="ü"/>
            </a:pPr>
            <a:r>
              <a:rPr lang="en-US" dirty="0" smtClean="0"/>
              <a:t> </a:t>
            </a:r>
            <a:r>
              <a:rPr lang="en-US" dirty="0" err="1" smtClean="0"/>
              <a:t>Sencillez</a:t>
            </a:r>
            <a:endParaRPr lang="en-US" dirty="0" smtClean="0"/>
          </a:p>
          <a:p>
            <a:pPr marL="742950" lvl="1" indent="-285750" algn="just">
              <a:buFont typeface="Wingdings" panose="05000000000000000000" pitchFamily="2" charset="2"/>
              <a:buChar char="ü"/>
            </a:pPr>
            <a:r>
              <a:rPr lang="en-US" dirty="0" smtClean="0"/>
              <a:t> Mas </a:t>
            </a:r>
            <a:r>
              <a:rPr lang="en-US" dirty="0" err="1" smtClean="0"/>
              <a:t>economico</a:t>
            </a:r>
            <a:endParaRPr lang="en-US" dirty="0" smtClean="0"/>
          </a:p>
          <a:p>
            <a:pPr marL="742950" lvl="1" indent="-285750" algn="just">
              <a:buFont typeface="Wingdings" panose="05000000000000000000" pitchFamily="2" charset="2"/>
              <a:buChar char="ü"/>
            </a:pPr>
            <a:r>
              <a:rPr lang="en-US" dirty="0" smtClean="0"/>
              <a:t> </a:t>
            </a:r>
            <a:r>
              <a:rPr lang="en-US" dirty="0" err="1" smtClean="0"/>
              <a:t>Facilidad</a:t>
            </a:r>
            <a:r>
              <a:rPr lang="en-US" dirty="0" smtClean="0"/>
              <a:t> de </a:t>
            </a:r>
            <a:r>
              <a:rPr lang="en-US" dirty="0" err="1" smtClean="0"/>
              <a:t>resolución</a:t>
            </a:r>
            <a:r>
              <a:rPr lang="en-US" dirty="0" smtClean="0"/>
              <a:t> de </a:t>
            </a:r>
            <a:r>
              <a:rPr lang="en-US" dirty="0" err="1" smtClean="0"/>
              <a:t>problemas</a:t>
            </a:r>
            <a:r>
              <a:rPr lang="en-US" dirty="0" smtClean="0"/>
              <a:t> </a:t>
            </a:r>
          </a:p>
          <a:p>
            <a:pPr marL="742950" lvl="1" indent="-285750" algn="just">
              <a:buFont typeface="Wingdings" panose="05000000000000000000" pitchFamily="2" charset="2"/>
              <a:buChar char="ü"/>
            </a:pPr>
            <a:r>
              <a:rPr lang="en-US" dirty="0" smtClean="0"/>
              <a:t> </a:t>
            </a:r>
            <a:r>
              <a:rPr lang="en-US" dirty="0" err="1" smtClean="0"/>
              <a:t>Corto</a:t>
            </a:r>
            <a:r>
              <a:rPr lang="en-US" dirty="0" smtClean="0"/>
              <a:t> </a:t>
            </a:r>
            <a:r>
              <a:rPr lang="en-US" dirty="0" err="1" smtClean="0"/>
              <a:t>tiempo</a:t>
            </a:r>
            <a:r>
              <a:rPr lang="en-US" dirty="0" smtClean="0"/>
              <a:t> de </a:t>
            </a:r>
            <a:r>
              <a:rPr lang="en-US" dirty="0" err="1" smtClean="0"/>
              <a:t>reparación</a:t>
            </a:r>
            <a:endParaRPr lang="en-US" dirty="0" smtClean="0"/>
          </a:p>
          <a:p>
            <a:pPr algn="just"/>
            <a:r>
              <a:rPr lang="en-US" b="1" dirty="0" smtClean="0"/>
              <a:t>•    </a:t>
            </a:r>
            <a:r>
              <a:rPr lang="en-US" b="1" dirty="0" err="1" smtClean="0"/>
              <a:t>Desventajas</a:t>
            </a:r>
            <a:r>
              <a:rPr lang="en-US" b="1" dirty="0" smtClean="0"/>
              <a:t>:</a:t>
            </a:r>
          </a:p>
          <a:p>
            <a:pPr marL="742950" lvl="1" indent="-285750" algn="just">
              <a:buFont typeface="Wingdings" panose="05000000000000000000" pitchFamily="2" charset="2"/>
              <a:buChar char="ü"/>
            </a:pPr>
            <a:r>
              <a:rPr lang="en-US" dirty="0" err="1" smtClean="0"/>
              <a:t>Menor</a:t>
            </a:r>
            <a:r>
              <a:rPr lang="en-US" dirty="0" smtClean="0"/>
              <a:t> </a:t>
            </a:r>
            <a:r>
              <a:rPr lang="en-US" dirty="0" err="1" smtClean="0"/>
              <a:t>confiabilidad</a:t>
            </a:r>
            <a:endParaRPr lang="en-US" dirty="0" smtClean="0"/>
          </a:p>
          <a:p>
            <a:pPr marL="742950" lvl="1" indent="-285750" algn="just">
              <a:buFont typeface="Wingdings" panose="05000000000000000000" pitchFamily="2" charset="2"/>
              <a:buChar char="ü"/>
            </a:pPr>
            <a:r>
              <a:rPr lang="en-US" dirty="0" err="1" smtClean="0"/>
              <a:t>Exposición</a:t>
            </a:r>
            <a:r>
              <a:rPr lang="en-US" dirty="0" smtClean="0"/>
              <a:t> a la </a:t>
            </a:r>
            <a:r>
              <a:rPr lang="en-US" dirty="0" err="1" smtClean="0"/>
              <a:t>intemperie</a:t>
            </a:r>
            <a:r>
              <a:rPr lang="en-US" dirty="0" smtClean="0"/>
              <a:t>, </a:t>
            </a:r>
            <a:r>
              <a:rPr lang="en-US" dirty="0" err="1" smtClean="0"/>
              <a:t>contacto</a:t>
            </a:r>
            <a:r>
              <a:rPr lang="en-US" dirty="0" smtClean="0"/>
              <a:t> con </a:t>
            </a:r>
            <a:r>
              <a:rPr lang="en-US" dirty="0" err="1" smtClean="0"/>
              <a:t>animales</a:t>
            </a:r>
            <a:r>
              <a:rPr lang="en-US" dirty="0" smtClean="0"/>
              <a:t>, etc. </a:t>
            </a:r>
          </a:p>
          <a:p>
            <a:pPr marL="742950" lvl="1" indent="-285750" algn="just">
              <a:buFont typeface="Wingdings" panose="05000000000000000000" pitchFamily="2" charset="2"/>
              <a:buChar char="ü"/>
            </a:pPr>
            <a:r>
              <a:rPr lang="en-US" dirty="0" err="1" smtClean="0"/>
              <a:t>Mantenimiento</a:t>
            </a:r>
            <a:r>
              <a:rPr lang="en-US" dirty="0" smtClean="0"/>
              <a:t> </a:t>
            </a:r>
            <a:r>
              <a:rPr lang="en-US" dirty="0" err="1" smtClean="0"/>
              <a:t>frecuente</a:t>
            </a:r>
            <a:endParaRPr lang="en-US" dirty="0" smtClean="0"/>
          </a:p>
          <a:p>
            <a:pPr algn="just"/>
            <a:endParaRPr lang="en-US" dirty="0" smtClean="0"/>
          </a:p>
          <a:p>
            <a:pPr algn="just"/>
            <a:r>
              <a:rPr lang="en-US" dirty="0" smtClean="0"/>
              <a:t>Los </a:t>
            </a:r>
            <a:r>
              <a:rPr lang="en-US" dirty="0" err="1" smtClean="0"/>
              <a:t>ejemplos</a:t>
            </a:r>
            <a:r>
              <a:rPr lang="en-US" dirty="0" smtClean="0"/>
              <a:t> de un </a:t>
            </a:r>
            <a:r>
              <a:rPr lang="en-US" dirty="0" err="1" smtClean="0"/>
              <a:t>conjunto</a:t>
            </a:r>
            <a:r>
              <a:rPr lang="en-US" dirty="0" smtClean="0"/>
              <a:t> </a:t>
            </a:r>
            <a:r>
              <a:rPr lang="en-US" dirty="0" err="1" smtClean="0"/>
              <a:t>típico</a:t>
            </a:r>
            <a:r>
              <a:rPr lang="en-US" dirty="0" smtClean="0"/>
              <a:t> de </a:t>
            </a:r>
            <a:r>
              <a:rPr lang="en-US" dirty="0" err="1" smtClean="0"/>
              <a:t>barra</a:t>
            </a:r>
            <a:r>
              <a:rPr lang="en-US" dirty="0" smtClean="0"/>
              <a:t> de </a:t>
            </a:r>
            <a:r>
              <a:rPr lang="en-US" dirty="0" err="1" smtClean="0"/>
              <a:t>tensión</a:t>
            </a:r>
            <a:r>
              <a:rPr lang="en-US" dirty="0" smtClean="0"/>
              <a:t> y </a:t>
            </a:r>
            <a:r>
              <a:rPr lang="en-US" dirty="0" err="1" smtClean="0"/>
              <a:t>aislador</a:t>
            </a:r>
            <a:r>
              <a:rPr lang="en-US" dirty="0" smtClean="0"/>
              <a:t> se </a:t>
            </a:r>
            <a:r>
              <a:rPr lang="en-US" dirty="0" err="1" smtClean="0"/>
              <a:t>muestran</a:t>
            </a:r>
            <a:r>
              <a:rPr lang="en-US" dirty="0" smtClean="0"/>
              <a:t> </a:t>
            </a:r>
            <a:r>
              <a:rPr lang="en-US" dirty="0" err="1" smtClean="0"/>
              <a:t>en</a:t>
            </a:r>
            <a:r>
              <a:rPr lang="en-US" dirty="0" smtClean="0"/>
              <a:t> las </a:t>
            </a:r>
            <a:r>
              <a:rPr lang="en-US" dirty="0" err="1" smtClean="0"/>
              <a:t>figuras</a:t>
            </a:r>
            <a:r>
              <a:rPr lang="en-US" dirty="0" smtClean="0"/>
              <a:t> 14 y 15, </a:t>
            </a:r>
            <a:r>
              <a:rPr lang="en-US" dirty="0" err="1" smtClean="0"/>
              <a:t>respectivamente</a:t>
            </a:r>
            <a:r>
              <a:rPr lang="en-US" dirty="0" smtClean="0"/>
              <a:t>.</a:t>
            </a:r>
            <a:endParaRPr lang="en-US" dirty="0"/>
          </a:p>
        </p:txBody>
      </p:sp>
      <p:pic>
        <p:nvPicPr>
          <p:cNvPr id="3" name="Imagen 2"/>
          <p:cNvPicPr>
            <a:picLocks noChangeAspect="1"/>
          </p:cNvPicPr>
          <p:nvPr/>
        </p:nvPicPr>
        <p:blipFill>
          <a:blip r:embed="rId3"/>
          <a:stretch>
            <a:fillRect/>
          </a:stretch>
        </p:blipFill>
        <p:spPr>
          <a:xfrm>
            <a:off x="8162182" y="359458"/>
            <a:ext cx="3752850" cy="2816155"/>
          </a:xfrm>
          <a:prstGeom prst="rect">
            <a:avLst/>
          </a:prstGeom>
        </p:spPr>
      </p:pic>
      <p:pic>
        <p:nvPicPr>
          <p:cNvPr id="4" name="Imagen 3"/>
          <p:cNvPicPr>
            <a:picLocks noChangeAspect="1"/>
          </p:cNvPicPr>
          <p:nvPr/>
        </p:nvPicPr>
        <p:blipFill>
          <a:blip r:embed="rId4"/>
          <a:stretch>
            <a:fillRect/>
          </a:stretch>
        </p:blipFill>
        <p:spPr>
          <a:xfrm>
            <a:off x="5668364" y="3682387"/>
            <a:ext cx="3752850" cy="2959492"/>
          </a:xfrm>
          <a:prstGeom prst="rect">
            <a:avLst/>
          </a:prstGeom>
        </p:spPr>
      </p:pic>
      <p:sp>
        <p:nvSpPr>
          <p:cNvPr id="5" name="Rectángulo 4"/>
          <p:cNvSpPr/>
          <p:nvPr/>
        </p:nvSpPr>
        <p:spPr>
          <a:xfrm>
            <a:off x="5977465" y="1167370"/>
            <a:ext cx="1764904" cy="1200329"/>
          </a:xfrm>
          <a:prstGeom prst="rect">
            <a:avLst/>
          </a:prstGeom>
        </p:spPr>
        <p:txBody>
          <a:bodyPr wrap="square">
            <a:spAutoFit/>
          </a:bodyPr>
          <a:lstStyle/>
          <a:p>
            <a:pPr algn="ctr"/>
            <a:r>
              <a:rPr lang="en-US" b="1" dirty="0" smtClean="0"/>
              <a:t>Fig. 14. Barra de </a:t>
            </a:r>
            <a:r>
              <a:rPr lang="en-US" b="1" dirty="0" err="1" smtClean="0"/>
              <a:t>tensión</a:t>
            </a:r>
            <a:r>
              <a:rPr lang="en-US" b="1" dirty="0" smtClean="0"/>
              <a:t> de 230 kV </a:t>
            </a:r>
            <a:r>
              <a:rPr lang="en-US" b="1" dirty="0" err="1" smtClean="0"/>
              <a:t>en</a:t>
            </a:r>
            <a:r>
              <a:rPr lang="en-US" b="1" dirty="0" smtClean="0"/>
              <a:t> </a:t>
            </a:r>
            <a:r>
              <a:rPr lang="en-US" b="1" dirty="0" err="1" smtClean="0"/>
              <a:t>torres</a:t>
            </a:r>
            <a:r>
              <a:rPr lang="en-US" b="1" dirty="0" smtClean="0"/>
              <a:t> de </a:t>
            </a:r>
            <a:r>
              <a:rPr lang="en-US" b="1" dirty="0" err="1" smtClean="0"/>
              <a:t>acero</a:t>
            </a:r>
            <a:endParaRPr lang="en-US" b="1" dirty="0"/>
          </a:p>
        </p:txBody>
      </p:sp>
      <p:sp>
        <p:nvSpPr>
          <p:cNvPr id="6" name="Rectángulo 5"/>
          <p:cNvSpPr/>
          <p:nvPr/>
        </p:nvSpPr>
        <p:spPr>
          <a:xfrm>
            <a:off x="9765182" y="4700468"/>
            <a:ext cx="1908262" cy="923330"/>
          </a:xfrm>
          <a:prstGeom prst="rect">
            <a:avLst/>
          </a:prstGeom>
        </p:spPr>
        <p:txBody>
          <a:bodyPr wrap="square">
            <a:spAutoFit/>
          </a:bodyPr>
          <a:lstStyle/>
          <a:p>
            <a:pPr algn="ctr"/>
            <a:r>
              <a:rPr lang="en-US" b="1" dirty="0" smtClean="0"/>
              <a:t>Fig. 15. </a:t>
            </a:r>
            <a:r>
              <a:rPr lang="en-US" b="1" dirty="0" err="1" smtClean="0"/>
              <a:t>Conjunto</a:t>
            </a:r>
            <a:r>
              <a:rPr lang="en-US" b="1" dirty="0" smtClean="0"/>
              <a:t> </a:t>
            </a:r>
            <a:r>
              <a:rPr lang="en-US" b="1" dirty="0" err="1" smtClean="0"/>
              <a:t>aislador</a:t>
            </a:r>
            <a:r>
              <a:rPr lang="en-US" b="1" dirty="0" smtClean="0"/>
              <a:t> de </a:t>
            </a:r>
            <a:r>
              <a:rPr lang="en-US" b="1" dirty="0" err="1" smtClean="0"/>
              <a:t>tensión</a:t>
            </a:r>
            <a:r>
              <a:rPr lang="en-US" b="1" dirty="0" smtClean="0"/>
              <a:t> de 230 kV</a:t>
            </a:r>
            <a:endParaRPr lang="en-US" b="1" dirty="0"/>
          </a:p>
        </p:txBody>
      </p:sp>
    </p:spTree>
    <p:extLst>
      <p:ext uri="{BB962C8B-B14F-4D97-AF65-F5344CB8AC3E}">
        <p14:creationId xmlns:p14="http://schemas.microsoft.com/office/powerpoint/2010/main" val="344504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08757" y="474345"/>
            <a:ext cx="11554691" cy="5632311"/>
          </a:xfrm>
          <a:prstGeom prst="rect">
            <a:avLst/>
          </a:prstGeom>
        </p:spPr>
        <p:txBody>
          <a:bodyPr wrap="square">
            <a:spAutoFit/>
          </a:bodyPr>
          <a:lstStyle/>
          <a:p>
            <a:r>
              <a:rPr lang="en-US" b="1" dirty="0" smtClean="0">
                <a:solidFill>
                  <a:srgbClr val="0070C0"/>
                </a:solidFill>
              </a:rPr>
              <a:t>3. </a:t>
            </a:r>
            <a:r>
              <a:rPr lang="en-US" b="1" dirty="0" err="1" smtClean="0">
                <a:solidFill>
                  <a:srgbClr val="0070C0"/>
                </a:solidFill>
              </a:rPr>
              <a:t>Bús</a:t>
            </a:r>
            <a:r>
              <a:rPr lang="en-US" b="1" dirty="0" smtClean="0">
                <a:solidFill>
                  <a:srgbClr val="0070C0"/>
                </a:solidFill>
              </a:rPr>
              <a:t> con </a:t>
            </a:r>
            <a:r>
              <a:rPr lang="en-US" b="1" dirty="0" err="1" smtClean="0">
                <a:solidFill>
                  <a:srgbClr val="0070C0"/>
                </a:solidFill>
              </a:rPr>
              <a:t>aislamiento</a:t>
            </a:r>
            <a:r>
              <a:rPr lang="en-US" b="1" dirty="0" smtClean="0">
                <a:solidFill>
                  <a:srgbClr val="0070C0"/>
                </a:solidFill>
              </a:rPr>
              <a:t> de gas (GIB):</a:t>
            </a:r>
          </a:p>
          <a:p>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buFont typeface="Wingdings" panose="05000000000000000000" pitchFamily="2" charset="2"/>
              <a:buChar char="ü"/>
            </a:pPr>
            <a:r>
              <a:rPr lang="en-US" dirty="0" smtClean="0"/>
              <a:t>Conductor central de </a:t>
            </a:r>
            <a:r>
              <a:rPr lang="en-US" dirty="0" err="1" smtClean="0"/>
              <a:t>cobre</a:t>
            </a:r>
            <a:r>
              <a:rPr lang="en-US" dirty="0" smtClean="0"/>
              <a:t> o </a:t>
            </a:r>
            <a:r>
              <a:rPr lang="en-US" dirty="0" err="1" smtClean="0"/>
              <a:t>aluminio</a:t>
            </a:r>
            <a:r>
              <a:rPr lang="en-US" dirty="0" smtClean="0"/>
              <a:t> </a:t>
            </a:r>
          </a:p>
          <a:p>
            <a:pPr marL="742950" lvl="1" indent="-285750">
              <a:buFont typeface="Wingdings" panose="05000000000000000000" pitchFamily="2" charset="2"/>
              <a:buChar char="ü"/>
            </a:pPr>
            <a:r>
              <a:rPr lang="en-US" dirty="0" err="1" smtClean="0"/>
              <a:t>Aisladores</a:t>
            </a:r>
            <a:r>
              <a:rPr lang="en-US" dirty="0" smtClean="0"/>
              <a:t> de </a:t>
            </a:r>
            <a:r>
              <a:rPr lang="en-US" dirty="0" err="1" smtClean="0"/>
              <a:t>apoyo</a:t>
            </a:r>
            <a:endParaRPr lang="en-US" dirty="0" smtClean="0"/>
          </a:p>
          <a:p>
            <a:pPr marL="742950" lvl="1" indent="-285750">
              <a:buFont typeface="Wingdings" panose="05000000000000000000" pitchFamily="2" charset="2"/>
              <a:buChar char="ü"/>
            </a:pPr>
            <a:r>
              <a:rPr lang="en-US" dirty="0" smtClean="0"/>
              <a:t>Gas </a:t>
            </a:r>
            <a:r>
              <a:rPr lang="en-US" dirty="0" err="1" smtClean="0"/>
              <a:t>aislante</a:t>
            </a:r>
            <a:r>
              <a:rPr lang="en-US" dirty="0" smtClean="0"/>
              <a:t> (SF6, </a:t>
            </a:r>
            <a:r>
              <a:rPr lang="en-US" dirty="0" err="1" smtClean="0"/>
              <a:t>aire</a:t>
            </a:r>
            <a:r>
              <a:rPr lang="en-US" dirty="0" smtClean="0"/>
              <a:t>) </a:t>
            </a:r>
          </a:p>
          <a:p>
            <a:pPr marL="742950" lvl="1" indent="-285750">
              <a:buFont typeface="Wingdings" panose="05000000000000000000" pitchFamily="2" charset="2"/>
              <a:buChar char="ü"/>
            </a:pPr>
            <a:r>
              <a:rPr lang="en-US" dirty="0" err="1" smtClean="0"/>
              <a:t>Caja</a:t>
            </a:r>
            <a:r>
              <a:rPr lang="en-US" dirty="0" smtClean="0"/>
              <a:t> </a:t>
            </a:r>
            <a:r>
              <a:rPr lang="en-US" dirty="0" err="1" smtClean="0"/>
              <a:t>metálica</a:t>
            </a:r>
            <a:endParaRPr lang="en-US" dirty="0" smtClean="0"/>
          </a:p>
          <a:p>
            <a:pPr marL="742950" lvl="1" indent="-285750">
              <a:buFont typeface="Wingdings" panose="05000000000000000000" pitchFamily="2" charset="2"/>
              <a:buChar char="ü"/>
            </a:pPr>
            <a:r>
              <a:rPr lang="en-US" dirty="0" smtClean="0"/>
              <a:t>Bushings</a:t>
            </a:r>
          </a:p>
          <a:p>
            <a:pPr marL="742950" lvl="1" indent="-285750">
              <a:buFont typeface="Wingdings" panose="05000000000000000000" pitchFamily="2" charset="2"/>
              <a:buChar char="ü"/>
            </a:pPr>
            <a:r>
              <a:rPr lang="en-US" dirty="0" smtClean="0"/>
              <a:t> </a:t>
            </a:r>
            <a:r>
              <a:rPr lang="en-US" dirty="0" err="1" smtClean="0"/>
              <a:t>Estructuras</a:t>
            </a:r>
            <a:r>
              <a:rPr lang="en-US" dirty="0" smtClean="0"/>
              <a:t> de </a:t>
            </a:r>
            <a:r>
              <a:rPr lang="en-US" dirty="0" err="1" smtClean="0"/>
              <a:t>soporte</a:t>
            </a:r>
            <a:r>
              <a:rPr lang="en-US" dirty="0" smtClean="0"/>
              <a:t> </a:t>
            </a:r>
            <a:r>
              <a:rPr lang="en-US" dirty="0" err="1" smtClean="0"/>
              <a:t>externas</a:t>
            </a:r>
            <a:endParaRPr lang="en-US" dirty="0" smtClean="0"/>
          </a:p>
          <a:p>
            <a:r>
              <a:rPr lang="en-US" b="1" dirty="0" smtClean="0"/>
              <a:t>•    </a:t>
            </a:r>
            <a:r>
              <a:rPr lang="en-US" b="1" dirty="0" err="1" smtClean="0"/>
              <a:t>Ventajas</a:t>
            </a:r>
            <a:r>
              <a:rPr lang="en-US" dirty="0" smtClean="0"/>
              <a:t>:</a:t>
            </a:r>
          </a:p>
          <a:p>
            <a:pPr marL="742950" lvl="1" indent="-285750">
              <a:buFont typeface="Wingdings" panose="05000000000000000000" pitchFamily="2" charset="2"/>
              <a:buChar char="ü"/>
            </a:pPr>
            <a:r>
              <a:rPr lang="en-US" dirty="0" smtClean="0"/>
              <a:t>Mayor </a:t>
            </a:r>
            <a:r>
              <a:rPr lang="en-US" dirty="0" err="1" smtClean="0"/>
              <a:t>confiabilidad</a:t>
            </a:r>
            <a:endParaRPr lang="en-US" dirty="0" smtClean="0"/>
          </a:p>
          <a:p>
            <a:pPr marL="742950" lvl="1" indent="-285750">
              <a:buFont typeface="Wingdings" panose="05000000000000000000" pitchFamily="2" charset="2"/>
              <a:buChar char="ü"/>
            </a:pPr>
            <a:r>
              <a:rPr lang="en-US" dirty="0" err="1" smtClean="0"/>
              <a:t>Protección</a:t>
            </a:r>
            <a:r>
              <a:rPr lang="en-US" dirty="0" smtClean="0"/>
              <a:t> contra la </a:t>
            </a:r>
            <a:r>
              <a:rPr lang="en-US" dirty="0" err="1" smtClean="0"/>
              <a:t>intemperie</a:t>
            </a:r>
            <a:r>
              <a:rPr lang="en-US" dirty="0" smtClean="0"/>
              <a:t>, el </a:t>
            </a:r>
            <a:r>
              <a:rPr lang="en-US" dirty="0" err="1" smtClean="0"/>
              <a:t>contacto</a:t>
            </a:r>
            <a:r>
              <a:rPr lang="en-US" dirty="0" smtClean="0"/>
              <a:t> con </a:t>
            </a:r>
            <a:r>
              <a:rPr lang="en-US" dirty="0" err="1" smtClean="0"/>
              <a:t>animales</a:t>
            </a:r>
            <a:r>
              <a:rPr lang="en-US" dirty="0" smtClean="0"/>
              <a:t>, etc. </a:t>
            </a:r>
          </a:p>
          <a:p>
            <a:pPr marL="742950" lvl="1" indent="-285750">
              <a:buFont typeface="Wingdings" panose="05000000000000000000" pitchFamily="2" charset="2"/>
              <a:buChar char="ü"/>
            </a:pPr>
            <a:r>
              <a:rPr lang="en-US" dirty="0" err="1" smtClean="0"/>
              <a:t>Necesidad</a:t>
            </a:r>
            <a:r>
              <a:rPr lang="en-US" dirty="0" smtClean="0"/>
              <a:t> de un </a:t>
            </a:r>
            <a:r>
              <a:rPr lang="en-US" dirty="0" err="1" smtClean="0"/>
              <a:t>terreno</a:t>
            </a:r>
            <a:r>
              <a:rPr lang="en-US" dirty="0" smtClean="0"/>
              <a:t> </a:t>
            </a:r>
            <a:r>
              <a:rPr lang="en-US" dirty="0" err="1" smtClean="0"/>
              <a:t>pequeño</a:t>
            </a:r>
            <a:endParaRPr lang="en-US" dirty="0" smtClean="0"/>
          </a:p>
          <a:p>
            <a:pPr marL="742950" lvl="1" indent="-285750">
              <a:buFont typeface="Wingdings" panose="05000000000000000000" pitchFamily="2" charset="2"/>
              <a:buChar char="ü"/>
            </a:pPr>
            <a:r>
              <a:rPr lang="en-US" dirty="0" err="1" smtClean="0"/>
              <a:t>Bajo</a:t>
            </a:r>
            <a:r>
              <a:rPr lang="en-US" dirty="0" smtClean="0"/>
              <a:t> </a:t>
            </a:r>
            <a:r>
              <a:rPr lang="en-US" dirty="0" err="1" smtClean="0"/>
              <a:t>mantenimiento</a:t>
            </a:r>
            <a:r>
              <a:rPr lang="en-US" dirty="0" smtClean="0"/>
              <a:t> (</a:t>
            </a:r>
            <a:r>
              <a:rPr lang="en-US" dirty="0" err="1" smtClean="0"/>
              <a:t>especialmente</a:t>
            </a:r>
            <a:r>
              <a:rPr lang="en-US" dirty="0" smtClean="0"/>
              <a:t> para bus SF6)</a:t>
            </a:r>
          </a:p>
          <a:p>
            <a:r>
              <a:rPr lang="en-US" dirty="0" smtClean="0"/>
              <a:t>•    </a:t>
            </a:r>
            <a:r>
              <a:rPr lang="en-US" b="1" dirty="0" err="1" smtClean="0"/>
              <a:t>Desventajas</a:t>
            </a:r>
            <a:r>
              <a:rPr lang="en-US" dirty="0" smtClean="0"/>
              <a:t>: </a:t>
            </a:r>
          </a:p>
          <a:p>
            <a:pPr marL="742950" lvl="1" indent="-285750">
              <a:buFont typeface="Wingdings" panose="05000000000000000000" pitchFamily="2" charset="2"/>
              <a:buChar char="ü"/>
            </a:pPr>
            <a:r>
              <a:rPr lang="en-US" dirty="0" smtClean="0"/>
              <a:t>Alto </a:t>
            </a:r>
            <a:r>
              <a:rPr lang="en-US" dirty="0" err="1" smtClean="0"/>
              <a:t>costo</a:t>
            </a:r>
            <a:endParaRPr lang="en-US" dirty="0" smtClean="0"/>
          </a:p>
          <a:p>
            <a:pPr marL="742950" lvl="1" indent="-285750">
              <a:buFont typeface="Wingdings" panose="05000000000000000000" pitchFamily="2" charset="2"/>
              <a:buChar char="ü"/>
            </a:pPr>
            <a:r>
              <a:rPr lang="en-US" dirty="0" err="1" smtClean="0"/>
              <a:t>Incapacidad</a:t>
            </a:r>
            <a:r>
              <a:rPr lang="en-US" dirty="0" smtClean="0"/>
              <a:t> para </a:t>
            </a:r>
            <a:r>
              <a:rPr lang="en-US" dirty="0" err="1" smtClean="0"/>
              <a:t>detectar</a:t>
            </a:r>
            <a:r>
              <a:rPr lang="en-US" dirty="0" smtClean="0"/>
              <a:t> </a:t>
            </a:r>
            <a:r>
              <a:rPr lang="en-US" dirty="0" err="1" smtClean="0"/>
              <a:t>una</a:t>
            </a:r>
            <a:r>
              <a:rPr lang="en-US" dirty="0" smtClean="0"/>
              <a:t> </a:t>
            </a:r>
            <a:r>
              <a:rPr lang="en-US" dirty="0" err="1" smtClean="0"/>
              <a:t>fuga</a:t>
            </a:r>
            <a:r>
              <a:rPr lang="en-US" dirty="0" smtClean="0"/>
              <a:t> de gas (bus SF6) </a:t>
            </a:r>
          </a:p>
          <a:p>
            <a:pPr marL="742950" lvl="1" indent="-285750">
              <a:buFont typeface="Wingdings" panose="05000000000000000000" pitchFamily="2" charset="2"/>
              <a:buChar char="ü"/>
            </a:pPr>
            <a:r>
              <a:rPr lang="en-US" dirty="0" err="1" smtClean="0"/>
              <a:t>Solución</a:t>
            </a:r>
            <a:r>
              <a:rPr lang="en-US" dirty="0" smtClean="0"/>
              <a:t> de </a:t>
            </a:r>
            <a:r>
              <a:rPr lang="en-US" dirty="0" err="1" smtClean="0"/>
              <a:t>problemas</a:t>
            </a:r>
            <a:r>
              <a:rPr lang="en-US" dirty="0" smtClean="0"/>
              <a:t> </a:t>
            </a:r>
            <a:r>
              <a:rPr lang="en-US" dirty="0" err="1" smtClean="0"/>
              <a:t>difíciles</a:t>
            </a:r>
            <a:endParaRPr lang="en-US" dirty="0" smtClean="0"/>
          </a:p>
          <a:p>
            <a:pPr marL="742950" lvl="1" indent="-285750">
              <a:buFont typeface="Wingdings" panose="05000000000000000000" pitchFamily="2" charset="2"/>
              <a:buChar char="ü"/>
            </a:pPr>
            <a:r>
              <a:rPr lang="en-US" dirty="0" smtClean="0"/>
              <a:t>Largo </a:t>
            </a:r>
            <a:r>
              <a:rPr lang="en-US" dirty="0" err="1" smtClean="0"/>
              <a:t>tiempo</a:t>
            </a:r>
            <a:r>
              <a:rPr lang="en-US" dirty="0" smtClean="0"/>
              <a:t> de </a:t>
            </a:r>
            <a:r>
              <a:rPr lang="en-US" dirty="0" err="1" smtClean="0"/>
              <a:t>reparación</a:t>
            </a:r>
            <a:endParaRPr lang="en-US" dirty="0" smtClean="0"/>
          </a:p>
          <a:p>
            <a:endParaRPr lang="en-US" dirty="0" smtClean="0"/>
          </a:p>
          <a:p>
            <a:r>
              <a:rPr lang="en-US" dirty="0" err="1" smtClean="0"/>
              <a:t>En</a:t>
            </a:r>
            <a:r>
              <a:rPr lang="en-US" dirty="0" smtClean="0"/>
              <a:t> la Fig. 16 se </a:t>
            </a:r>
            <a:r>
              <a:rPr lang="en-US" dirty="0" err="1" smtClean="0"/>
              <a:t>muestra</a:t>
            </a:r>
            <a:r>
              <a:rPr lang="en-US" dirty="0" smtClean="0"/>
              <a:t> un </a:t>
            </a:r>
            <a:r>
              <a:rPr lang="en-US" dirty="0" err="1" smtClean="0"/>
              <a:t>ejemplo</a:t>
            </a:r>
            <a:r>
              <a:rPr lang="en-US" dirty="0" smtClean="0"/>
              <a:t> de </a:t>
            </a:r>
            <a:r>
              <a:rPr lang="en-US" dirty="0" err="1" smtClean="0"/>
              <a:t>terminación</a:t>
            </a:r>
            <a:r>
              <a:rPr lang="en-US" dirty="0" smtClean="0"/>
              <a:t> GIB de 230 kV.</a:t>
            </a:r>
            <a:endParaRPr lang="en-US" dirty="0"/>
          </a:p>
        </p:txBody>
      </p:sp>
      <p:pic>
        <p:nvPicPr>
          <p:cNvPr id="5" name="Imagen 4"/>
          <p:cNvPicPr>
            <a:picLocks noChangeAspect="1"/>
          </p:cNvPicPr>
          <p:nvPr/>
        </p:nvPicPr>
        <p:blipFill>
          <a:blip r:embed="rId3"/>
          <a:stretch>
            <a:fillRect/>
          </a:stretch>
        </p:blipFill>
        <p:spPr>
          <a:xfrm>
            <a:off x="8153648" y="1175950"/>
            <a:ext cx="3009900" cy="4229100"/>
          </a:xfrm>
          <a:prstGeom prst="rect">
            <a:avLst/>
          </a:prstGeom>
        </p:spPr>
      </p:pic>
      <p:sp>
        <p:nvSpPr>
          <p:cNvPr id="6" name="Rectángulo 5"/>
          <p:cNvSpPr/>
          <p:nvPr/>
        </p:nvSpPr>
        <p:spPr>
          <a:xfrm>
            <a:off x="7292260" y="5571187"/>
            <a:ext cx="4644092" cy="369332"/>
          </a:xfrm>
          <a:prstGeom prst="rect">
            <a:avLst/>
          </a:prstGeom>
        </p:spPr>
        <p:txBody>
          <a:bodyPr wrap="none">
            <a:spAutoFit/>
          </a:bodyPr>
          <a:lstStyle/>
          <a:p>
            <a:pPr algn="ctr"/>
            <a:r>
              <a:rPr lang="en-US" b="1" dirty="0" smtClean="0"/>
              <a:t>Fig. 16. Barra con </a:t>
            </a:r>
            <a:r>
              <a:rPr lang="en-US" b="1" dirty="0" err="1" smtClean="0"/>
              <a:t>aislamiento</a:t>
            </a:r>
            <a:r>
              <a:rPr lang="en-US" b="1" dirty="0" smtClean="0"/>
              <a:t> de gas de 230 kV</a:t>
            </a:r>
            <a:endParaRPr lang="en-US" b="1" dirty="0"/>
          </a:p>
        </p:txBody>
      </p:sp>
    </p:spTree>
    <p:extLst>
      <p:ext uri="{BB962C8B-B14F-4D97-AF65-F5344CB8AC3E}">
        <p14:creationId xmlns:p14="http://schemas.microsoft.com/office/powerpoint/2010/main" val="2651882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4170" y="248024"/>
            <a:ext cx="11677403" cy="4524315"/>
          </a:xfrm>
          <a:prstGeom prst="rect">
            <a:avLst/>
          </a:prstGeom>
        </p:spPr>
        <p:txBody>
          <a:bodyPr wrap="square">
            <a:spAutoFit/>
          </a:bodyPr>
          <a:lstStyle/>
          <a:p>
            <a:r>
              <a:rPr lang="en-US" b="1" dirty="0" smtClean="0">
                <a:solidFill>
                  <a:srgbClr val="0070C0"/>
                </a:solidFill>
              </a:rPr>
              <a:t>4. Bus de Cable:</a:t>
            </a:r>
          </a:p>
          <a:p>
            <a:r>
              <a:rPr lang="en-US" b="1" dirty="0" smtClean="0"/>
              <a:t>•    </a:t>
            </a:r>
            <a:r>
              <a:rPr lang="en-US" b="1" dirty="0" err="1" smtClean="0"/>
              <a:t>Componentes</a:t>
            </a:r>
            <a:r>
              <a:rPr lang="en-US" b="1" dirty="0" smtClean="0"/>
              <a:t> </a:t>
            </a:r>
            <a:r>
              <a:rPr lang="en-US" b="1" dirty="0" err="1" smtClean="0"/>
              <a:t>principales</a:t>
            </a:r>
            <a:r>
              <a:rPr lang="en-US" b="1" dirty="0" smtClean="0"/>
              <a:t>:</a:t>
            </a:r>
          </a:p>
          <a:p>
            <a:pPr marL="742950" lvl="1" indent="-285750">
              <a:buFont typeface="Wingdings" panose="05000000000000000000" pitchFamily="2" charset="2"/>
              <a:buChar char="ü"/>
            </a:pPr>
            <a:r>
              <a:rPr lang="en-US" dirty="0" smtClean="0"/>
              <a:t>Cable (</a:t>
            </a:r>
            <a:r>
              <a:rPr lang="en-US" dirty="0" err="1" smtClean="0"/>
              <a:t>dieléctrico</a:t>
            </a:r>
            <a:r>
              <a:rPr lang="en-US" dirty="0" smtClean="0"/>
              <a:t> </a:t>
            </a:r>
            <a:r>
              <a:rPr lang="en-US" dirty="0" err="1" smtClean="0"/>
              <a:t>sólido</a:t>
            </a:r>
            <a:r>
              <a:rPr lang="en-US" dirty="0" smtClean="0"/>
              <a:t>)</a:t>
            </a:r>
          </a:p>
          <a:p>
            <a:pPr marL="742950" lvl="1" indent="-285750">
              <a:buFont typeface="Wingdings" panose="05000000000000000000" pitchFamily="2" charset="2"/>
              <a:buChar char="ü"/>
            </a:pPr>
            <a:r>
              <a:rPr lang="en-US" dirty="0" err="1" smtClean="0"/>
              <a:t>Empalmes</a:t>
            </a:r>
            <a:endParaRPr lang="en-US" dirty="0" smtClean="0"/>
          </a:p>
          <a:p>
            <a:pPr marL="742950" lvl="1" indent="-285750">
              <a:buFont typeface="Wingdings" panose="05000000000000000000" pitchFamily="2" charset="2"/>
              <a:buChar char="ü"/>
            </a:pPr>
            <a:r>
              <a:rPr lang="en-US" dirty="0" err="1" smtClean="0"/>
              <a:t>Conductos</a:t>
            </a:r>
            <a:r>
              <a:rPr lang="en-US" dirty="0" smtClean="0"/>
              <a:t> o </a:t>
            </a:r>
            <a:r>
              <a:rPr lang="en-US" dirty="0" err="1" smtClean="0"/>
              <a:t>bandejas</a:t>
            </a:r>
            <a:r>
              <a:rPr lang="en-US" dirty="0" smtClean="0"/>
              <a:t> para </a:t>
            </a:r>
            <a:r>
              <a:rPr lang="en-US" dirty="0" err="1" smtClean="0"/>
              <a:t>instalación</a:t>
            </a:r>
            <a:endParaRPr lang="en-US" dirty="0" smtClean="0"/>
          </a:p>
          <a:p>
            <a:pPr marL="742950" lvl="1" indent="-285750">
              <a:buFont typeface="Wingdings" panose="05000000000000000000" pitchFamily="2" charset="2"/>
              <a:buChar char="ü"/>
            </a:pPr>
            <a:r>
              <a:rPr lang="en-US" dirty="0" err="1" smtClean="0"/>
              <a:t>Estructuras</a:t>
            </a:r>
            <a:r>
              <a:rPr lang="en-US" dirty="0" smtClean="0"/>
              <a:t> de </a:t>
            </a:r>
            <a:r>
              <a:rPr lang="en-US" dirty="0" err="1" smtClean="0"/>
              <a:t>soporte</a:t>
            </a:r>
            <a:endParaRPr lang="en-US" dirty="0" smtClean="0"/>
          </a:p>
          <a:p>
            <a:r>
              <a:rPr lang="es-ES" b="1" dirty="0" smtClean="0"/>
              <a:t>•    Ventajas:</a:t>
            </a:r>
          </a:p>
          <a:p>
            <a:pPr marL="742950" lvl="1" indent="-285750">
              <a:buFont typeface="Wingdings" panose="05000000000000000000" pitchFamily="2" charset="2"/>
              <a:buChar char="ü"/>
            </a:pPr>
            <a:r>
              <a:rPr lang="es-ES" dirty="0" smtClean="0"/>
              <a:t>Mayor confiabilidad</a:t>
            </a:r>
          </a:p>
          <a:p>
            <a:pPr marL="742950" lvl="1" indent="-285750">
              <a:buFont typeface="Wingdings" panose="05000000000000000000" pitchFamily="2" charset="2"/>
              <a:buChar char="ü"/>
            </a:pPr>
            <a:r>
              <a:rPr lang="es-ES" dirty="0" smtClean="0"/>
              <a:t>Protección contra la intemperie, el contacto con animales, etc. </a:t>
            </a:r>
          </a:p>
          <a:p>
            <a:pPr marL="742950" lvl="1" indent="-285750">
              <a:buFont typeface="Wingdings" panose="05000000000000000000" pitchFamily="2" charset="2"/>
              <a:buChar char="ü"/>
            </a:pPr>
            <a:r>
              <a:rPr lang="es-ES" dirty="0" smtClean="0"/>
              <a:t>Necesidad de un terreno pequeño</a:t>
            </a:r>
          </a:p>
          <a:p>
            <a:pPr marL="742950" lvl="1" indent="-285750">
              <a:buFont typeface="Wingdings" panose="05000000000000000000" pitchFamily="2" charset="2"/>
              <a:buChar char="ü"/>
            </a:pPr>
            <a:r>
              <a:rPr lang="es-ES" dirty="0" smtClean="0"/>
              <a:t>Bajo mantenimiento</a:t>
            </a:r>
          </a:p>
          <a:p>
            <a:r>
              <a:rPr lang="es-ES" b="1" dirty="0" smtClean="0"/>
              <a:t>•    Desventajas: </a:t>
            </a:r>
          </a:p>
          <a:p>
            <a:pPr marL="742950" lvl="1" indent="-285750">
              <a:buFont typeface="Wingdings" panose="05000000000000000000" pitchFamily="2" charset="2"/>
              <a:buChar char="ü"/>
            </a:pPr>
            <a:r>
              <a:rPr lang="es-ES" dirty="0" smtClean="0"/>
              <a:t>Alto costo</a:t>
            </a:r>
          </a:p>
          <a:p>
            <a:pPr marL="742950" lvl="1" indent="-285750">
              <a:buFont typeface="Wingdings" panose="05000000000000000000" pitchFamily="2" charset="2"/>
              <a:buChar char="ü"/>
            </a:pPr>
            <a:r>
              <a:rPr lang="es-ES" dirty="0" smtClean="0"/>
              <a:t>Solución de problemas difíciles</a:t>
            </a:r>
          </a:p>
          <a:p>
            <a:pPr marL="742950" lvl="1" indent="-285750">
              <a:buFont typeface="Wingdings" panose="05000000000000000000" pitchFamily="2" charset="2"/>
              <a:buChar char="ü"/>
            </a:pPr>
            <a:r>
              <a:rPr lang="es-ES" dirty="0" smtClean="0"/>
              <a:t>Largo tiempo de reparación</a:t>
            </a:r>
          </a:p>
          <a:p>
            <a:r>
              <a:rPr lang="es-ES" dirty="0" smtClean="0"/>
              <a:t>El terminal de bus de cable típico se muestra en la Fig. 17.</a:t>
            </a:r>
            <a:endParaRPr lang="en-US" dirty="0"/>
          </a:p>
        </p:txBody>
      </p:sp>
      <p:pic>
        <p:nvPicPr>
          <p:cNvPr id="5" name="Imagen 4"/>
          <p:cNvPicPr>
            <a:picLocks noChangeAspect="1"/>
          </p:cNvPicPr>
          <p:nvPr/>
        </p:nvPicPr>
        <p:blipFill>
          <a:blip r:embed="rId3"/>
          <a:stretch>
            <a:fillRect/>
          </a:stretch>
        </p:blipFill>
        <p:spPr>
          <a:xfrm>
            <a:off x="7868825" y="1704604"/>
            <a:ext cx="2867025" cy="3733800"/>
          </a:xfrm>
          <a:prstGeom prst="rect">
            <a:avLst/>
          </a:prstGeom>
        </p:spPr>
      </p:pic>
      <p:sp>
        <p:nvSpPr>
          <p:cNvPr id="6" name="Rectángulo 5"/>
          <p:cNvSpPr/>
          <p:nvPr/>
        </p:nvSpPr>
        <p:spPr>
          <a:xfrm>
            <a:off x="5819409" y="5678775"/>
            <a:ext cx="6121932" cy="369332"/>
          </a:xfrm>
          <a:prstGeom prst="rect">
            <a:avLst/>
          </a:prstGeom>
        </p:spPr>
        <p:txBody>
          <a:bodyPr wrap="none">
            <a:spAutoFit/>
          </a:bodyPr>
          <a:lstStyle/>
          <a:p>
            <a:r>
              <a:rPr lang="en-US" b="1" dirty="0" smtClean="0"/>
              <a:t>Fig. 17. Terminal de </a:t>
            </a:r>
            <a:r>
              <a:rPr lang="en-US" b="1" dirty="0" err="1" smtClean="0"/>
              <a:t>barra</a:t>
            </a:r>
            <a:r>
              <a:rPr lang="en-US" b="1" dirty="0" smtClean="0"/>
              <a:t> de cable </a:t>
            </a:r>
            <a:r>
              <a:rPr lang="en-US" b="1" dirty="0" err="1" smtClean="0"/>
              <a:t>dieléctrico</a:t>
            </a:r>
            <a:r>
              <a:rPr lang="en-US" b="1" dirty="0" smtClean="0"/>
              <a:t> </a:t>
            </a:r>
            <a:r>
              <a:rPr lang="en-US" b="1" dirty="0" err="1" smtClean="0"/>
              <a:t>sólido</a:t>
            </a:r>
            <a:r>
              <a:rPr lang="en-US" b="1" dirty="0" smtClean="0"/>
              <a:t> de 138 kV</a:t>
            </a:r>
            <a:endParaRPr lang="en-US" b="1" dirty="0"/>
          </a:p>
        </p:txBody>
      </p:sp>
    </p:spTree>
    <p:extLst>
      <p:ext uri="{BB962C8B-B14F-4D97-AF65-F5344CB8AC3E}">
        <p14:creationId xmlns:p14="http://schemas.microsoft.com/office/powerpoint/2010/main" val="1153671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4169" y="277021"/>
            <a:ext cx="11713029" cy="6463308"/>
          </a:xfrm>
          <a:prstGeom prst="rect">
            <a:avLst/>
          </a:prstGeom>
        </p:spPr>
        <p:txBody>
          <a:bodyPr wrap="square">
            <a:spAutoFit/>
          </a:bodyPr>
          <a:lstStyle/>
          <a:p>
            <a:pPr algn="just"/>
            <a:r>
              <a:rPr lang="en-US" b="1" dirty="0" err="1" smtClean="0"/>
              <a:t>Transformadores</a:t>
            </a:r>
            <a:r>
              <a:rPr lang="en-US" b="1" dirty="0" smtClean="0"/>
              <a:t> de </a:t>
            </a:r>
            <a:r>
              <a:rPr lang="en-US" b="1" dirty="0" err="1" smtClean="0"/>
              <a:t>instrumentos</a:t>
            </a:r>
            <a:endParaRPr lang="en-US" b="1" dirty="0" smtClean="0"/>
          </a:p>
          <a:p>
            <a:pPr algn="just"/>
            <a:endParaRPr lang="en-US" dirty="0" smtClean="0"/>
          </a:p>
          <a:p>
            <a:pPr algn="just"/>
            <a:r>
              <a:rPr lang="en-US" dirty="0" smtClean="0"/>
              <a:t>Para </a:t>
            </a:r>
            <a:r>
              <a:rPr lang="en-US" dirty="0" err="1" smtClean="0"/>
              <a:t>operar</a:t>
            </a:r>
            <a:r>
              <a:rPr lang="en-US" dirty="0" smtClean="0"/>
              <a:t> </a:t>
            </a:r>
            <a:r>
              <a:rPr lang="en-US" dirty="0" err="1" smtClean="0"/>
              <a:t>adecuadamente</a:t>
            </a:r>
            <a:r>
              <a:rPr lang="en-US" dirty="0" smtClean="0"/>
              <a:t> un </a:t>
            </a:r>
            <a:r>
              <a:rPr lang="en-US" dirty="0" err="1" smtClean="0"/>
              <a:t>sistema</a:t>
            </a:r>
            <a:r>
              <a:rPr lang="en-US" dirty="0" smtClean="0"/>
              <a:t> de </a:t>
            </a:r>
            <a:r>
              <a:rPr lang="en-US" dirty="0" err="1" smtClean="0"/>
              <a:t>potencia</a:t>
            </a:r>
            <a:r>
              <a:rPr lang="en-US" dirty="0" smtClean="0"/>
              <a:t>, </a:t>
            </a:r>
            <a:r>
              <a:rPr lang="en-US" dirty="0" err="1" smtClean="0"/>
              <a:t>es</a:t>
            </a:r>
            <a:r>
              <a:rPr lang="en-US" dirty="0" smtClean="0"/>
              <a:t> </a:t>
            </a:r>
            <a:r>
              <a:rPr lang="en-US" dirty="0" err="1" smtClean="0"/>
              <a:t>muy</a:t>
            </a:r>
            <a:r>
              <a:rPr lang="en-US" dirty="0" smtClean="0"/>
              <a:t> </a:t>
            </a:r>
            <a:r>
              <a:rPr lang="en-US" dirty="0" err="1" smtClean="0"/>
              <a:t>importante</a:t>
            </a:r>
            <a:r>
              <a:rPr lang="en-US" dirty="0" smtClean="0"/>
              <a:t> </a:t>
            </a:r>
            <a:r>
              <a:rPr lang="en-US" dirty="0" err="1" smtClean="0"/>
              <a:t>medir</a:t>
            </a:r>
            <a:r>
              <a:rPr lang="en-US" dirty="0" smtClean="0"/>
              <a:t> </a:t>
            </a:r>
            <a:r>
              <a:rPr lang="en-US" dirty="0" err="1" smtClean="0"/>
              <a:t>sus</a:t>
            </a:r>
            <a:r>
              <a:rPr lang="en-US" dirty="0" smtClean="0"/>
              <a:t> </a:t>
            </a:r>
            <a:r>
              <a:rPr lang="en-US" dirty="0" err="1" smtClean="0"/>
              <a:t>principales</a:t>
            </a:r>
            <a:r>
              <a:rPr lang="en-US" dirty="0" smtClean="0"/>
              <a:t> </a:t>
            </a:r>
            <a:r>
              <a:rPr lang="en-US" dirty="0" err="1" smtClean="0"/>
              <a:t>parámetros</a:t>
            </a:r>
            <a:r>
              <a:rPr lang="en-US" dirty="0" smtClean="0"/>
              <a:t> </a:t>
            </a:r>
            <a:r>
              <a:rPr lang="en-US" dirty="0" err="1" smtClean="0"/>
              <a:t>eléctricos</a:t>
            </a:r>
            <a:r>
              <a:rPr lang="en-US" dirty="0" smtClean="0"/>
              <a:t> (</a:t>
            </a:r>
            <a:r>
              <a:rPr lang="en-US" dirty="0" err="1" smtClean="0"/>
              <a:t>voltaje</a:t>
            </a:r>
            <a:r>
              <a:rPr lang="en-US" dirty="0" smtClean="0"/>
              <a:t>, </a:t>
            </a:r>
            <a:r>
              <a:rPr lang="en-US" dirty="0" err="1" smtClean="0"/>
              <a:t>corriente</a:t>
            </a:r>
            <a:r>
              <a:rPr lang="en-US" dirty="0" smtClean="0"/>
              <a:t>, </a:t>
            </a:r>
            <a:r>
              <a:rPr lang="en-US" dirty="0" err="1" smtClean="0"/>
              <a:t>potencia</a:t>
            </a:r>
            <a:r>
              <a:rPr lang="en-US" dirty="0" smtClean="0"/>
              <a:t>, etc.) lo </a:t>
            </a:r>
            <a:r>
              <a:rPr lang="en-US" dirty="0" err="1" smtClean="0"/>
              <a:t>cual</a:t>
            </a:r>
            <a:r>
              <a:rPr lang="en-US" dirty="0" smtClean="0"/>
              <a:t> se </a:t>
            </a:r>
            <a:r>
              <a:rPr lang="en-US" dirty="0" err="1" smtClean="0"/>
              <a:t>hace</a:t>
            </a:r>
            <a:r>
              <a:rPr lang="en-US" dirty="0" smtClean="0"/>
              <a:t> </a:t>
            </a:r>
            <a:r>
              <a:rPr lang="en-US" dirty="0" err="1" smtClean="0"/>
              <a:t>mediante</a:t>
            </a:r>
            <a:r>
              <a:rPr lang="en-US" dirty="0" smtClean="0"/>
              <a:t> el </a:t>
            </a:r>
            <a:r>
              <a:rPr lang="en-US" dirty="0" err="1" smtClean="0"/>
              <a:t>uso</a:t>
            </a:r>
            <a:r>
              <a:rPr lang="en-US" dirty="0" smtClean="0"/>
              <a:t> de </a:t>
            </a:r>
            <a:r>
              <a:rPr lang="en-US" dirty="0" err="1" smtClean="0"/>
              <a:t>voltímetros</a:t>
            </a:r>
            <a:r>
              <a:rPr lang="en-US" dirty="0" smtClean="0"/>
              <a:t>, </a:t>
            </a:r>
            <a:r>
              <a:rPr lang="en-US" dirty="0" err="1" smtClean="0"/>
              <a:t>amperímetros</a:t>
            </a:r>
            <a:r>
              <a:rPr lang="en-US" dirty="0" smtClean="0"/>
              <a:t>, </a:t>
            </a:r>
            <a:r>
              <a:rPr lang="en-US" dirty="0" err="1" smtClean="0"/>
              <a:t>vatímetros</a:t>
            </a:r>
            <a:r>
              <a:rPr lang="en-US" dirty="0" smtClean="0"/>
              <a:t>, etc. </a:t>
            </a:r>
            <a:r>
              <a:rPr lang="en-US" dirty="0" err="1" smtClean="0"/>
              <a:t>Todos</a:t>
            </a:r>
            <a:r>
              <a:rPr lang="en-US" dirty="0" smtClean="0"/>
              <a:t> </a:t>
            </a:r>
            <a:r>
              <a:rPr lang="en-US" dirty="0" err="1" smtClean="0"/>
              <a:t>estos</a:t>
            </a:r>
            <a:r>
              <a:rPr lang="en-US" dirty="0" smtClean="0"/>
              <a:t> </a:t>
            </a:r>
            <a:r>
              <a:rPr lang="en-US" dirty="0" err="1" smtClean="0"/>
              <a:t>instrumentos</a:t>
            </a:r>
            <a:r>
              <a:rPr lang="en-US" dirty="0" smtClean="0"/>
              <a:t> </a:t>
            </a:r>
            <a:r>
              <a:rPr lang="en-US" dirty="0" err="1" smtClean="0"/>
              <a:t>típicos</a:t>
            </a:r>
            <a:r>
              <a:rPr lang="en-US" dirty="0" smtClean="0"/>
              <a:t> </a:t>
            </a:r>
            <a:r>
              <a:rPr lang="en-US" dirty="0" err="1" smtClean="0"/>
              <a:t>están</a:t>
            </a:r>
            <a:r>
              <a:rPr lang="en-US" dirty="0" smtClean="0"/>
              <a:t> </a:t>
            </a:r>
            <a:r>
              <a:rPr lang="en-US" dirty="0" err="1" smtClean="0"/>
              <a:t>diseñados</a:t>
            </a:r>
            <a:r>
              <a:rPr lang="en-US" dirty="0" smtClean="0"/>
              <a:t> para </a:t>
            </a:r>
            <a:r>
              <a:rPr lang="en-US" dirty="0" err="1" smtClean="0"/>
              <a:t>corrientes</a:t>
            </a:r>
            <a:r>
              <a:rPr lang="en-US" dirty="0" smtClean="0"/>
              <a:t> </a:t>
            </a:r>
            <a:r>
              <a:rPr lang="en-US" dirty="0" err="1" smtClean="0"/>
              <a:t>muy</a:t>
            </a:r>
            <a:r>
              <a:rPr lang="en-US" dirty="0" smtClean="0"/>
              <a:t> </a:t>
            </a:r>
            <a:r>
              <a:rPr lang="en-US" dirty="0" err="1" smtClean="0"/>
              <a:t>bajas</a:t>
            </a:r>
            <a:r>
              <a:rPr lang="en-US" dirty="0" smtClean="0"/>
              <a:t> ( </a:t>
            </a:r>
            <a:r>
              <a:rPr lang="en-US" dirty="0" err="1" smtClean="0"/>
              <a:t>generalmente</a:t>
            </a:r>
            <a:r>
              <a:rPr lang="en-US" dirty="0" smtClean="0"/>
              <a:t> hasta 5 </a:t>
            </a:r>
            <a:r>
              <a:rPr lang="en-US" dirty="0" err="1" smtClean="0"/>
              <a:t>amperios</a:t>
            </a:r>
            <a:r>
              <a:rPr lang="en-US" dirty="0" smtClean="0"/>
              <a:t>) y </a:t>
            </a:r>
            <a:r>
              <a:rPr lang="en-US" dirty="0" err="1" smtClean="0"/>
              <a:t>voltajes</a:t>
            </a:r>
            <a:r>
              <a:rPr lang="en-US" dirty="0" smtClean="0"/>
              <a:t> (</a:t>
            </a:r>
            <a:r>
              <a:rPr lang="en-US" dirty="0" err="1" smtClean="0"/>
              <a:t>generalmente</a:t>
            </a:r>
            <a:r>
              <a:rPr lang="en-US" dirty="0" smtClean="0"/>
              <a:t> hasta </a:t>
            </a:r>
            <a:r>
              <a:rPr lang="en-US" dirty="0" err="1" smtClean="0"/>
              <a:t>varios</a:t>
            </a:r>
            <a:r>
              <a:rPr lang="en-US" dirty="0" smtClean="0"/>
              <a:t> </a:t>
            </a:r>
            <a:r>
              <a:rPr lang="en-US" dirty="0" err="1" smtClean="0"/>
              <a:t>cientos</a:t>
            </a:r>
            <a:r>
              <a:rPr lang="en-US" dirty="0" smtClean="0"/>
              <a:t> de </a:t>
            </a:r>
            <a:r>
              <a:rPr lang="en-US" dirty="0" err="1" smtClean="0"/>
              <a:t>voltios</a:t>
            </a:r>
            <a:r>
              <a:rPr lang="en-US" dirty="0" smtClean="0"/>
              <a:t>). Al </a:t>
            </a:r>
            <a:r>
              <a:rPr lang="en-US" dirty="0" err="1" smtClean="0"/>
              <a:t>mismo</a:t>
            </a:r>
            <a:r>
              <a:rPr lang="en-US" dirty="0" smtClean="0"/>
              <a:t> </a:t>
            </a:r>
            <a:r>
              <a:rPr lang="en-US" dirty="0" err="1" smtClean="0"/>
              <a:t>tiempo</a:t>
            </a:r>
            <a:r>
              <a:rPr lang="en-US" dirty="0" smtClean="0"/>
              <a:t>, las </a:t>
            </a:r>
            <a:r>
              <a:rPr lang="en-US" dirty="0" err="1" smtClean="0"/>
              <a:t>corrientes</a:t>
            </a:r>
            <a:r>
              <a:rPr lang="en-US" dirty="0" smtClean="0"/>
              <a:t> y </a:t>
            </a:r>
            <a:r>
              <a:rPr lang="en-US" dirty="0" err="1" smtClean="0"/>
              <a:t>voltajes</a:t>
            </a:r>
            <a:r>
              <a:rPr lang="en-US" dirty="0" smtClean="0"/>
              <a:t> </a:t>
            </a:r>
            <a:r>
              <a:rPr lang="en-US" dirty="0" err="1" smtClean="0"/>
              <a:t>reales</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se </a:t>
            </a:r>
            <a:r>
              <a:rPr lang="en-US" dirty="0" err="1" smtClean="0"/>
              <a:t>miden</a:t>
            </a:r>
            <a:r>
              <a:rPr lang="en-US" dirty="0" smtClean="0"/>
              <a:t> </a:t>
            </a:r>
            <a:r>
              <a:rPr lang="en-US" dirty="0" err="1" smtClean="0"/>
              <a:t>en</a:t>
            </a:r>
            <a:r>
              <a:rPr lang="en-US" dirty="0" smtClean="0"/>
              <a:t> miles de </a:t>
            </a:r>
            <a:r>
              <a:rPr lang="en-US" dirty="0" err="1" smtClean="0"/>
              <a:t>amperios</a:t>
            </a:r>
            <a:r>
              <a:rPr lang="en-US" dirty="0" smtClean="0"/>
              <a:t> y </a:t>
            </a:r>
            <a:r>
              <a:rPr lang="en-US" dirty="0" err="1" smtClean="0"/>
              <a:t>voltios</a:t>
            </a:r>
            <a:r>
              <a:rPr lang="en-US" dirty="0" smtClean="0"/>
              <a:t>, </a:t>
            </a:r>
            <a:r>
              <a:rPr lang="en-US" dirty="0" err="1" smtClean="0"/>
              <a:t>respectivamente</a:t>
            </a:r>
            <a:r>
              <a:rPr lang="en-US" dirty="0" smtClean="0"/>
              <a:t>. </a:t>
            </a:r>
            <a:r>
              <a:rPr lang="en-US" dirty="0" err="1" smtClean="0"/>
              <a:t>Obviamente</a:t>
            </a:r>
            <a:r>
              <a:rPr lang="en-US" dirty="0" smtClean="0"/>
              <a:t>, </a:t>
            </a:r>
            <a:r>
              <a:rPr lang="en-US" dirty="0" err="1" smtClean="0"/>
              <a:t>estos</a:t>
            </a:r>
            <a:r>
              <a:rPr lang="en-US" dirty="0" smtClean="0"/>
              <a:t> </a:t>
            </a:r>
            <a:r>
              <a:rPr lang="en-US" dirty="0" err="1" smtClean="0"/>
              <a:t>valores</a:t>
            </a:r>
            <a:r>
              <a:rPr lang="en-US" dirty="0" smtClean="0"/>
              <a:t> </a:t>
            </a:r>
            <a:r>
              <a:rPr lang="en-US" dirty="0" err="1" smtClean="0"/>
              <a:t>deben</a:t>
            </a:r>
            <a:r>
              <a:rPr lang="en-US" dirty="0" smtClean="0"/>
              <a:t> </a:t>
            </a:r>
            <a:r>
              <a:rPr lang="en-US" dirty="0" err="1" smtClean="0"/>
              <a:t>reducirse</a:t>
            </a:r>
            <a:r>
              <a:rPr lang="en-US" dirty="0" smtClean="0"/>
              <a:t> para </a:t>
            </a:r>
            <a:r>
              <a:rPr lang="en-US" dirty="0" err="1" smtClean="0"/>
              <a:t>hacerlos</a:t>
            </a:r>
            <a:r>
              <a:rPr lang="en-US" dirty="0" smtClean="0"/>
              <a:t> compatibles con </a:t>
            </a:r>
            <a:r>
              <a:rPr lang="en-US" dirty="0" err="1" smtClean="0"/>
              <a:t>los</a:t>
            </a:r>
            <a:r>
              <a:rPr lang="en-US" dirty="0" smtClean="0"/>
              <a:t> </a:t>
            </a:r>
            <a:r>
              <a:rPr lang="en-US" dirty="0" err="1" smtClean="0"/>
              <a:t>valores</a:t>
            </a:r>
            <a:r>
              <a:rPr lang="en-US" dirty="0" smtClean="0"/>
              <a:t> </a:t>
            </a:r>
            <a:r>
              <a:rPr lang="en-US" dirty="0" err="1" smtClean="0"/>
              <a:t>nominales</a:t>
            </a:r>
            <a:r>
              <a:rPr lang="en-US" dirty="0" smtClean="0"/>
              <a:t> de </a:t>
            </a:r>
            <a:r>
              <a:rPr lang="en-US" dirty="0" err="1" smtClean="0"/>
              <a:t>los</a:t>
            </a:r>
            <a:r>
              <a:rPr lang="en-US" dirty="0" smtClean="0"/>
              <a:t> </a:t>
            </a:r>
            <a:r>
              <a:rPr lang="en-US" dirty="0" err="1" smtClean="0"/>
              <a:t>instrumentos</a:t>
            </a:r>
            <a:r>
              <a:rPr lang="en-US" dirty="0" smtClean="0"/>
              <a:t> </a:t>
            </a:r>
            <a:r>
              <a:rPr lang="en-US" dirty="0" err="1" smtClean="0"/>
              <a:t>comunes</a:t>
            </a:r>
            <a:r>
              <a:rPr lang="en-US" dirty="0" smtClean="0"/>
              <a:t>, lo que </a:t>
            </a:r>
            <a:r>
              <a:rPr lang="en-US" dirty="0" err="1" smtClean="0"/>
              <a:t>puede</a:t>
            </a:r>
            <a:r>
              <a:rPr lang="en-US" dirty="0" smtClean="0"/>
              <a:t> </a:t>
            </a:r>
            <a:r>
              <a:rPr lang="en-US" dirty="0" err="1" smtClean="0"/>
              <a:t>hacerse</a:t>
            </a:r>
            <a:r>
              <a:rPr lang="en-US" dirty="0" smtClean="0"/>
              <a:t> </a:t>
            </a:r>
            <a:r>
              <a:rPr lang="en-US" dirty="0" err="1" smtClean="0"/>
              <a:t>utilizando</a:t>
            </a:r>
            <a:r>
              <a:rPr lang="en-US" dirty="0" smtClean="0"/>
              <a:t> </a:t>
            </a:r>
            <a:r>
              <a:rPr lang="en-US" dirty="0" err="1" smtClean="0"/>
              <a:t>transformadores</a:t>
            </a:r>
            <a:r>
              <a:rPr lang="en-US" dirty="0" smtClean="0"/>
              <a:t> de </a:t>
            </a:r>
            <a:r>
              <a:rPr lang="en-US" dirty="0" err="1" smtClean="0"/>
              <a:t>medida</a:t>
            </a:r>
            <a:r>
              <a:rPr lang="en-US" dirty="0" smtClean="0"/>
              <a:t> </a:t>
            </a:r>
            <a:r>
              <a:rPr lang="en-US" dirty="0" err="1" smtClean="0"/>
              <a:t>cuya</a:t>
            </a:r>
            <a:r>
              <a:rPr lang="en-US" dirty="0" smtClean="0"/>
              <a:t> </a:t>
            </a:r>
            <a:r>
              <a:rPr lang="en-US" dirty="0" err="1" smtClean="0"/>
              <a:t>misión</a:t>
            </a:r>
            <a:r>
              <a:rPr lang="en-US" dirty="0" smtClean="0"/>
              <a:t> </a:t>
            </a:r>
            <a:r>
              <a:rPr lang="en-US" dirty="0" err="1" smtClean="0"/>
              <a:t>es</a:t>
            </a:r>
            <a:r>
              <a:rPr lang="en-US" dirty="0" smtClean="0"/>
              <a:t>: </a:t>
            </a:r>
            <a:r>
              <a:rPr lang="en-US" dirty="0" err="1" smtClean="0"/>
              <a:t>Transformación</a:t>
            </a:r>
            <a:r>
              <a:rPr lang="en-US" dirty="0" smtClean="0"/>
              <a:t> </a:t>
            </a:r>
            <a:r>
              <a:rPr lang="en-US" dirty="0" err="1" smtClean="0"/>
              <a:t>reductora</a:t>
            </a:r>
            <a:r>
              <a:rPr lang="en-US" dirty="0" smtClean="0"/>
              <a:t> del valor </a:t>
            </a:r>
            <a:r>
              <a:rPr lang="en-US" dirty="0" err="1" smtClean="0"/>
              <a:t>primario</a:t>
            </a:r>
            <a:r>
              <a:rPr lang="en-US" dirty="0" smtClean="0"/>
              <a:t> (</a:t>
            </a:r>
            <a:r>
              <a:rPr lang="en-US" dirty="0" err="1" smtClean="0"/>
              <a:t>intensidad</a:t>
            </a:r>
            <a:r>
              <a:rPr lang="en-US" dirty="0" smtClean="0"/>
              <a:t> y </a:t>
            </a:r>
            <a:r>
              <a:rPr lang="en-US" dirty="0" err="1" smtClean="0"/>
              <a:t>tensión</a:t>
            </a:r>
            <a:r>
              <a:rPr lang="en-US" dirty="0" smtClean="0"/>
              <a:t>) </a:t>
            </a:r>
            <a:r>
              <a:rPr lang="en-US" dirty="0" err="1" smtClean="0"/>
              <a:t>preciso</a:t>
            </a:r>
            <a:r>
              <a:rPr lang="en-US" dirty="0" smtClean="0"/>
              <a:t> para </a:t>
            </a:r>
            <a:r>
              <a:rPr lang="en-US" dirty="0" err="1" smtClean="0"/>
              <a:t>circuitos</a:t>
            </a:r>
            <a:r>
              <a:rPr lang="en-US" dirty="0" smtClean="0"/>
              <a:t> de </a:t>
            </a:r>
            <a:r>
              <a:rPr lang="en-US" dirty="0" err="1" smtClean="0"/>
              <a:t>relés</a:t>
            </a:r>
            <a:r>
              <a:rPr lang="en-US" dirty="0" smtClean="0"/>
              <a:t> y </a:t>
            </a:r>
            <a:r>
              <a:rPr lang="en-US" dirty="0" err="1" smtClean="0"/>
              <a:t>medida</a:t>
            </a:r>
            <a:r>
              <a:rPr lang="en-US" dirty="0" smtClean="0"/>
              <a:t>, </a:t>
            </a:r>
            <a:r>
              <a:rPr lang="en-US" dirty="0" err="1" smtClean="0"/>
              <a:t>así</a:t>
            </a:r>
            <a:r>
              <a:rPr lang="en-US" dirty="0" smtClean="0"/>
              <a:t> </a:t>
            </a:r>
            <a:r>
              <a:rPr lang="en-US" dirty="0" err="1" smtClean="0"/>
              <a:t>como</a:t>
            </a:r>
            <a:r>
              <a:rPr lang="en-US" dirty="0" smtClean="0"/>
              <a:t> </a:t>
            </a:r>
            <a:r>
              <a:rPr lang="en-US" dirty="0" err="1" smtClean="0"/>
              <a:t>aislamiento</a:t>
            </a:r>
            <a:r>
              <a:rPr lang="en-US" dirty="0" smtClean="0"/>
              <a:t> entre </a:t>
            </a:r>
            <a:r>
              <a:rPr lang="en-US" dirty="0" err="1" smtClean="0"/>
              <a:t>los</a:t>
            </a:r>
            <a:r>
              <a:rPr lang="en-US" dirty="0" smtClean="0"/>
              <a:t> </a:t>
            </a:r>
            <a:r>
              <a:rPr lang="en-US" dirty="0" err="1" smtClean="0"/>
              <a:t>circuitos</a:t>
            </a:r>
            <a:r>
              <a:rPr lang="en-US" dirty="0" smtClean="0"/>
              <a:t> </a:t>
            </a:r>
            <a:r>
              <a:rPr lang="en-US" dirty="0" err="1" smtClean="0"/>
              <a:t>primario</a:t>
            </a:r>
            <a:r>
              <a:rPr lang="en-US" dirty="0" smtClean="0"/>
              <a:t> y </a:t>
            </a:r>
            <a:r>
              <a:rPr lang="en-US" dirty="0" err="1" smtClean="0"/>
              <a:t>secundario</a:t>
            </a:r>
            <a:r>
              <a:rPr lang="en-US" dirty="0" smtClean="0"/>
              <a:t> (</a:t>
            </a:r>
            <a:r>
              <a:rPr lang="en-US" dirty="0" err="1" smtClean="0"/>
              <a:t>principalmente</a:t>
            </a:r>
            <a:r>
              <a:rPr lang="en-US" dirty="0" smtClean="0"/>
              <a:t> </a:t>
            </a:r>
            <a:r>
              <a:rPr lang="en-US" dirty="0" err="1" smtClean="0"/>
              <a:t>por</a:t>
            </a:r>
            <a:r>
              <a:rPr lang="en-US" dirty="0" smtClean="0"/>
              <a:t> </a:t>
            </a:r>
            <a:r>
              <a:rPr lang="en-US" dirty="0" err="1" smtClean="0"/>
              <a:t>razones</a:t>
            </a:r>
            <a:r>
              <a:rPr lang="en-US" dirty="0" smtClean="0"/>
              <a:t> de </a:t>
            </a:r>
            <a:r>
              <a:rPr lang="en-US" dirty="0" err="1" smtClean="0"/>
              <a:t>seguridad</a:t>
            </a:r>
            <a:r>
              <a:rPr lang="en-US" dirty="0" smtClean="0"/>
              <a:t>).</a:t>
            </a:r>
          </a:p>
          <a:p>
            <a:pPr algn="just"/>
            <a:endParaRPr lang="en-US" dirty="0" smtClean="0"/>
          </a:p>
          <a:p>
            <a:pPr algn="just"/>
            <a:r>
              <a:rPr lang="en-US" b="1" dirty="0" smtClean="0"/>
              <a:t>Los </a:t>
            </a:r>
            <a:r>
              <a:rPr lang="en-US" b="1" dirty="0" err="1" smtClean="0"/>
              <a:t>siguientes</a:t>
            </a:r>
            <a:r>
              <a:rPr lang="en-US" b="1" dirty="0" smtClean="0"/>
              <a:t> </a:t>
            </a:r>
            <a:r>
              <a:rPr lang="en-US" b="1" dirty="0" err="1" smtClean="0"/>
              <a:t>valores</a:t>
            </a:r>
            <a:r>
              <a:rPr lang="en-US" b="1" dirty="0" smtClean="0"/>
              <a:t> </a:t>
            </a:r>
            <a:r>
              <a:rPr lang="en-US" b="1" dirty="0" err="1" smtClean="0"/>
              <a:t>secundarios</a:t>
            </a:r>
            <a:r>
              <a:rPr lang="en-US" b="1" dirty="0" smtClean="0"/>
              <a:t> </a:t>
            </a:r>
            <a:r>
              <a:rPr lang="en-US" b="1" dirty="0" err="1" smtClean="0"/>
              <a:t>estándar</a:t>
            </a:r>
            <a:r>
              <a:rPr lang="en-US" b="1" dirty="0" smtClean="0"/>
              <a:t> se </a:t>
            </a:r>
            <a:r>
              <a:rPr lang="en-US" b="1" dirty="0" err="1" smtClean="0"/>
              <a:t>utilizan</a:t>
            </a:r>
            <a:r>
              <a:rPr lang="en-US" b="1" dirty="0" smtClean="0"/>
              <a:t> con fines de </a:t>
            </a:r>
            <a:r>
              <a:rPr lang="en-US" b="1" dirty="0" err="1" smtClean="0"/>
              <a:t>medición</a:t>
            </a:r>
            <a:r>
              <a:rPr lang="en-US" dirty="0" smtClean="0"/>
              <a:t>:</a:t>
            </a:r>
          </a:p>
          <a:p>
            <a:pPr marL="742950" lvl="1" indent="-285750" algn="just">
              <a:buFont typeface="Arial" panose="020B0604020202020204" pitchFamily="34" charset="0"/>
              <a:buChar char="•"/>
            </a:pPr>
            <a:r>
              <a:rPr lang="en-US" dirty="0" smtClean="0"/>
              <a:t>Corrientes: 1A o 5A</a:t>
            </a:r>
          </a:p>
          <a:p>
            <a:pPr marL="742950" lvl="1" indent="-285750" algn="just">
              <a:buFont typeface="Arial" panose="020B0604020202020204" pitchFamily="34" charset="0"/>
              <a:buChar char="•"/>
            </a:pPr>
            <a:r>
              <a:rPr lang="en-US" dirty="0" err="1" smtClean="0"/>
              <a:t>Voltajes</a:t>
            </a:r>
            <a:r>
              <a:rPr lang="en-US" dirty="0" smtClean="0"/>
              <a:t>: 115V o 120V </a:t>
            </a:r>
            <a:r>
              <a:rPr lang="en-US" dirty="0" err="1" smtClean="0"/>
              <a:t>fase</a:t>
            </a:r>
            <a:r>
              <a:rPr lang="en-US" dirty="0" smtClean="0"/>
              <a:t> a </a:t>
            </a:r>
            <a:r>
              <a:rPr lang="en-US" dirty="0" err="1" smtClean="0"/>
              <a:t>fase</a:t>
            </a:r>
            <a:r>
              <a:rPr lang="en-US" dirty="0" smtClean="0"/>
              <a:t> o </a:t>
            </a:r>
            <a:r>
              <a:rPr lang="en-US" dirty="0" err="1" smtClean="0"/>
              <a:t>fase</a:t>
            </a:r>
            <a:r>
              <a:rPr lang="en-US" dirty="0" smtClean="0"/>
              <a:t> a neutron</a:t>
            </a:r>
          </a:p>
          <a:p>
            <a:pPr marL="742950" lvl="1" indent="-285750" algn="just">
              <a:buFont typeface="Arial" panose="020B0604020202020204" pitchFamily="34" charset="0"/>
              <a:buChar char="•"/>
            </a:pPr>
            <a:endParaRPr lang="en-US" dirty="0" smtClean="0"/>
          </a:p>
          <a:p>
            <a:pPr algn="just"/>
            <a:r>
              <a:rPr lang="en-US" dirty="0" err="1" smtClean="0"/>
              <a:t>Dependiendo</a:t>
            </a:r>
            <a:r>
              <a:rPr lang="en-US" dirty="0" smtClean="0"/>
              <a:t> de la </a:t>
            </a:r>
            <a:r>
              <a:rPr lang="en-US" dirty="0" err="1" smtClean="0"/>
              <a:t>disposición</a:t>
            </a:r>
            <a:r>
              <a:rPr lang="en-US" dirty="0" smtClean="0"/>
              <a:t> de </a:t>
            </a:r>
            <a:r>
              <a:rPr lang="en-US" dirty="0" err="1" smtClean="0"/>
              <a:t>los</a:t>
            </a:r>
            <a:r>
              <a:rPr lang="en-US" dirty="0" smtClean="0"/>
              <a:t> </a:t>
            </a:r>
            <a:r>
              <a:rPr lang="en-US" dirty="0" err="1" smtClean="0"/>
              <a:t>transformadores</a:t>
            </a:r>
            <a:r>
              <a:rPr lang="en-US" dirty="0" smtClean="0"/>
              <a:t> de </a:t>
            </a:r>
            <a:r>
              <a:rPr lang="en-US" dirty="0" err="1" smtClean="0"/>
              <a:t>medida</a:t>
            </a:r>
            <a:r>
              <a:rPr lang="en-US" dirty="0" smtClean="0"/>
              <a:t>, se </a:t>
            </a:r>
            <a:r>
              <a:rPr lang="en-US" dirty="0" err="1" smtClean="0"/>
              <a:t>pueden</a:t>
            </a:r>
            <a:r>
              <a:rPr lang="en-US" dirty="0" smtClean="0"/>
              <a:t> </a:t>
            </a:r>
            <a:r>
              <a:rPr lang="en-US" dirty="0" err="1" smtClean="0"/>
              <a:t>señalar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a:t>
            </a:r>
          </a:p>
          <a:p>
            <a:pPr marL="1200150" lvl="2" indent="-285750" algn="just">
              <a:buFont typeface="Wingdings" panose="05000000000000000000" pitchFamily="2" charset="2"/>
              <a:buChar char="ü"/>
            </a:pPr>
            <a:r>
              <a:rPr lang="en-US" dirty="0" err="1" smtClean="0"/>
              <a:t>Tipo</a:t>
            </a:r>
            <a:r>
              <a:rPr lang="en-US" dirty="0" smtClean="0"/>
              <a:t> </a:t>
            </a:r>
            <a:r>
              <a:rPr lang="en-US" dirty="0" err="1" smtClean="0"/>
              <a:t>independiente</a:t>
            </a:r>
            <a:r>
              <a:rPr lang="en-US" dirty="0" smtClean="0"/>
              <a:t> (</a:t>
            </a:r>
            <a:r>
              <a:rPr lang="en-US" dirty="0" err="1" smtClean="0"/>
              <a:t>ver</a:t>
            </a:r>
            <a:r>
              <a:rPr lang="en-US" dirty="0" smtClean="0"/>
              <a:t> Fig. 18)</a:t>
            </a:r>
          </a:p>
          <a:p>
            <a:pPr marL="1200150" lvl="2" indent="-285750" algn="just">
              <a:buFont typeface="Wingdings" panose="05000000000000000000" pitchFamily="2" charset="2"/>
              <a:buChar char="ü"/>
            </a:pPr>
            <a:r>
              <a:rPr lang="en-US" dirty="0" err="1" smtClean="0"/>
              <a:t>Tipo</a:t>
            </a:r>
            <a:r>
              <a:rPr lang="en-US" dirty="0" smtClean="0"/>
              <a:t> </a:t>
            </a:r>
            <a:r>
              <a:rPr lang="en-US" dirty="0" err="1" smtClean="0"/>
              <a:t>casquillo</a:t>
            </a:r>
            <a:r>
              <a:rPr lang="en-US" dirty="0" smtClean="0"/>
              <a:t> </a:t>
            </a:r>
            <a:r>
              <a:rPr lang="en-US" dirty="0" err="1" smtClean="0"/>
              <a:t>deslizante</a:t>
            </a:r>
            <a:r>
              <a:rPr lang="en-US" dirty="0" smtClean="0"/>
              <a:t> (</a:t>
            </a:r>
            <a:r>
              <a:rPr lang="en-US" dirty="0" err="1" smtClean="0"/>
              <a:t>ver</a:t>
            </a:r>
            <a:r>
              <a:rPr lang="en-US" dirty="0" smtClean="0"/>
              <a:t> Fig. 19)</a:t>
            </a:r>
          </a:p>
          <a:p>
            <a:pPr algn="just"/>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a:t>
            </a:r>
          </a:p>
          <a:p>
            <a:pPr marL="1200150" lvl="2" indent="-285750" algn="just">
              <a:buFont typeface="Wingdings" panose="05000000000000000000" pitchFamily="2" charset="2"/>
              <a:buChar char="ü"/>
            </a:pPr>
            <a:r>
              <a:rPr lang="en-US" dirty="0" smtClean="0"/>
              <a:t>CCVT's (</a:t>
            </a:r>
            <a:r>
              <a:rPr lang="en-US" dirty="0" err="1" smtClean="0"/>
              <a:t>transformadores</a:t>
            </a:r>
            <a:r>
              <a:rPr lang="en-US" dirty="0" smtClean="0"/>
              <a:t> de </a:t>
            </a:r>
            <a:r>
              <a:rPr lang="en-US" dirty="0" err="1" smtClean="0"/>
              <a:t>tensión</a:t>
            </a:r>
            <a:r>
              <a:rPr lang="en-US" dirty="0" smtClean="0"/>
              <a:t> con </a:t>
            </a:r>
            <a:r>
              <a:rPr lang="en-US" dirty="0" err="1" smtClean="0"/>
              <a:t>condensador</a:t>
            </a:r>
            <a:r>
              <a:rPr lang="en-US" dirty="0" smtClean="0"/>
              <a:t> de </a:t>
            </a:r>
            <a:r>
              <a:rPr lang="en-US" dirty="0" err="1" smtClean="0"/>
              <a:t>acoplamiento</a:t>
            </a:r>
            <a:r>
              <a:rPr lang="en-US" dirty="0" smtClean="0"/>
              <a:t>) (</a:t>
            </a:r>
            <a:r>
              <a:rPr lang="en-US" dirty="0" err="1" smtClean="0"/>
              <a:t>ver</a:t>
            </a:r>
            <a:r>
              <a:rPr lang="en-US" dirty="0" smtClean="0"/>
              <a:t> Fig. 20) </a:t>
            </a:r>
          </a:p>
          <a:p>
            <a:pPr marL="1200150" lvl="2" indent="-285750" algn="just">
              <a:buFont typeface="Wingdings" panose="05000000000000000000" pitchFamily="2" charset="2"/>
              <a:buChar char="ü"/>
            </a:pPr>
            <a:r>
              <a:rPr lang="en-US" dirty="0" err="1" smtClean="0"/>
              <a:t>Transformadores</a:t>
            </a:r>
            <a:r>
              <a:rPr lang="en-US" dirty="0" smtClean="0"/>
              <a:t> de </a:t>
            </a:r>
            <a:r>
              <a:rPr lang="en-US" dirty="0" err="1" smtClean="0"/>
              <a:t>potencial</a:t>
            </a:r>
            <a:r>
              <a:rPr lang="en-US" dirty="0" smtClean="0"/>
              <a:t> (</a:t>
            </a:r>
            <a:r>
              <a:rPr lang="en-US" dirty="0" err="1" smtClean="0"/>
              <a:t>ver</a:t>
            </a:r>
            <a:r>
              <a:rPr lang="en-US" dirty="0" smtClean="0"/>
              <a:t> Fig. 21)</a:t>
            </a:r>
            <a:endParaRPr lang="en-US" dirty="0"/>
          </a:p>
        </p:txBody>
      </p:sp>
    </p:spTree>
    <p:extLst>
      <p:ext uri="{BB962C8B-B14F-4D97-AF65-F5344CB8AC3E}">
        <p14:creationId xmlns:p14="http://schemas.microsoft.com/office/powerpoint/2010/main" val="4170897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01645" y="1994085"/>
            <a:ext cx="3038475" cy="4038600"/>
          </a:xfrm>
          <a:prstGeom prst="rect">
            <a:avLst/>
          </a:prstGeom>
        </p:spPr>
      </p:pic>
      <p:sp>
        <p:nvSpPr>
          <p:cNvPr id="5" name="Rectángulo 4"/>
          <p:cNvSpPr/>
          <p:nvPr/>
        </p:nvSpPr>
        <p:spPr>
          <a:xfrm>
            <a:off x="101365" y="6032685"/>
            <a:ext cx="3238755" cy="646331"/>
          </a:xfrm>
          <a:prstGeom prst="rect">
            <a:avLst/>
          </a:prstGeom>
        </p:spPr>
        <p:txBody>
          <a:bodyPr wrap="square">
            <a:spAutoFit/>
          </a:bodyPr>
          <a:lstStyle/>
          <a:p>
            <a:pPr algn="ctr"/>
            <a:r>
              <a:rPr lang="en-US" b="1" dirty="0" smtClean="0"/>
              <a:t>Fig. 18. CT </a:t>
            </a:r>
            <a:r>
              <a:rPr lang="en-US" b="1" dirty="0" err="1" smtClean="0"/>
              <a:t>independientes</a:t>
            </a:r>
            <a:r>
              <a:rPr lang="en-US" b="1" dirty="0" smtClean="0"/>
              <a:t> de 138 kV 2000/5 A</a:t>
            </a:r>
            <a:endParaRPr lang="en-US" b="1" dirty="0"/>
          </a:p>
        </p:txBody>
      </p:sp>
      <p:pic>
        <p:nvPicPr>
          <p:cNvPr id="6" name="Imagen 5"/>
          <p:cNvPicPr>
            <a:picLocks noChangeAspect="1"/>
          </p:cNvPicPr>
          <p:nvPr/>
        </p:nvPicPr>
        <p:blipFill>
          <a:blip r:embed="rId3"/>
          <a:stretch>
            <a:fillRect/>
          </a:stretch>
        </p:blipFill>
        <p:spPr>
          <a:xfrm>
            <a:off x="3574906" y="245919"/>
            <a:ext cx="2714625" cy="3667125"/>
          </a:xfrm>
          <a:prstGeom prst="rect">
            <a:avLst/>
          </a:prstGeom>
        </p:spPr>
      </p:pic>
      <p:sp>
        <p:nvSpPr>
          <p:cNvPr id="7" name="Rectángulo 6"/>
          <p:cNvSpPr/>
          <p:nvPr/>
        </p:nvSpPr>
        <p:spPr>
          <a:xfrm>
            <a:off x="3574906" y="4013385"/>
            <a:ext cx="2714625" cy="646331"/>
          </a:xfrm>
          <a:prstGeom prst="rect">
            <a:avLst/>
          </a:prstGeom>
        </p:spPr>
        <p:txBody>
          <a:bodyPr wrap="square">
            <a:spAutoFit/>
          </a:bodyPr>
          <a:lstStyle/>
          <a:p>
            <a:pPr algn="ctr"/>
            <a:r>
              <a:rPr lang="en-US" b="1" dirty="0" smtClean="0"/>
              <a:t>Fig. 19. TC </a:t>
            </a:r>
            <a:r>
              <a:rPr lang="en-US" b="1" dirty="0" err="1" smtClean="0"/>
              <a:t>aislador</a:t>
            </a:r>
            <a:r>
              <a:rPr lang="en-US" b="1" dirty="0" smtClean="0"/>
              <a:t> 230 kV 2000/5 A</a:t>
            </a:r>
            <a:endParaRPr lang="en-US" b="1" dirty="0"/>
          </a:p>
        </p:txBody>
      </p:sp>
      <p:pic>
        <p:nvPicPr>
          <p:cNvPr id="8" name="Imagen 7"/>
          <p:cNvPicPr>
            <a:picLocks noChangeAspect="1"/>
          </p:cNvPicPr>
          <p:nvPr/>
        </p:nvPicPr>
        <p:blipFill>
          <a:blip r:embed="rId4"/>
          <a:stretch>
            <a:fillRect/>
          </a:stretch>
        </p:blipFill>
        <p:spPr>
          <a:xfrm>
            <a:off x="6305940" y="2761234"/>
            <a:ext cx="2667000" cy="3409950"/>
          </a:xfrm>
          <a:prstGeom prst="rect">
            <a:avLst/>
          </a:prstGeom>
        </p:spPr>
      </p:pic>
      <p:sp>
        <p:nvSpPr>
          <p:cNvPr id="9" name="Rectángulo 8"/>
          <p:cNvSpPr/>
          <p:nvPr/>
        </p:nvSpPr>
        <p:spPr>
          <a:xfrm>
            <a:off x="6436226" y="6171184"/>
            <a:ext cx="2406428" cy="369332"/>
          </a:xfrm>
          <a:prstGeom prst="rect">
            <a:avLst/>
          </a:prstGeom>
        </p:spPr>
        <p:txBody>
          <a:bodyPr wrap="none">
            <a:spAutoFit/>
          </a:bodyPr>
          <a:lstStyle/>
          <a:p>
            <a:r>
              <a:rPr lang="en-US" b="1" dirty="0" smtClean="0"/>
              <a:t>Fig. 20. CCVT de 345 kV</a:t>
            </a:r>
            <a:endParaRPr lang="en-US" b="1" dirty="0"/>
          </a:p>
        </p:txBody>
      </p:sp>
      <p:pic>
        <p:nvPicPr>
          <p:cNvPr id="10" name="Imagen 9"/>
          <p:cNvPicPr>
            <a:picLocks noChangeAspect="1"/>
          </p:cNvPicPr>
          <p:nvPr/>
        </p:nvPicPr>
        <p:blipFill>
          <a:blip r:embed="rId5"/>
          <a:stretch>
            <a:fillRect/>
          </a:stretch>
        </p:blipFill>
        <p:spPr>
          <a:xfrm>
            <a:off x="9032235" y="375927"/>
            <a:ext cx="3000623" cy="2890785"/>
          </a:xfrm>
          <a:prstGeom prst="rect">
            <a:avLst/>
          </a:prstGeom>
        </p:spPr>
      </p:pic>
      <p:sp>
        <p:nvSpPr>
          <p:cNvPr id="11" name="Rectángulo 10"/>
          <p:cNvSpPr/>
          <p:nvPr/>
        </p:nvSpPr>
        <p:spPr>
          <a:xfrm>
            <a:off x="8842654" y="3266713"/>
            <a:ext cx="2985169" cy="646331"/>
          </a:xfrm>
          <a:prstGeom prst="rect">
            <a:avLst/>
          </a:prstGeom>
        </p:spPr>
        <p:txBody>
          <a:bodyPr wrap="square">
            <a:spAutoFit/>
          </a:bodyPr>
          <a:lstStyle/>
          <a:p>
            <a:pPr algn="ctr"/>
            <a:r>
              <a:rPr lang="en-US" b="1" dirty="0" smtClean="0"/>
              <a:t>Fig. 21. </a:t>
            </a:r>
            <a:r>
              <a:rPr lang="en-US" b="1" dirty="0" err="1" smtClean="0"/>
              <a:t>Transformadores</a:t>
            </a:r>
            <a:r>
              <a:rPr lang="en-US" b="1" dirty="0" smtClean="0"/>
              <a:t> de </a:t>
            </a:r>
            <a:r>
              <a:rPr lang="en-US" b="1" dirty="0" err="1" smtClean="0"/>
              <a:t>potencial</a:t>
            </a:r>
            <a:r>
              <a:rPr lang="en-US" b="1" dirty="0" smtClean="0"/>
              <a:t> de 26 kV</a:t>
            </a:r>
            <a:endParaRPr lang="en-US" b="1" dirty="0"/>
          </a:p>
        </p:txBody>
      </p:sp>
    </p:spTree>
    <p:extLst>
      <p:ext uri="{BB962C8B-B14F-4D97-AF65-F5344CB8AC3E}">
        <p14:creationId xmlns:p14="http://schemas.microsoft.com/office/powerpoint/2010/main" val="3294342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2509" y="197346"/>
            <a:ext cx="6559610" cy="6186309"/>
          </a:xfrm>
          <a:prstGeom prst="rect">
            <a:avLst/>
          </a:prstGeom>
        </p:spPr>
        <p:txBody>
          <a:bodyPr wrap="square">
            <a:spAutoFit/>
          </a:bodyPr>
          <a:lstStyle/>
          <a:p>
            <a:pPr algn="just"/>
            <a:r>
              <a:rPr lang="en-US" b="1" dirty="0" err="1" smtClean="0"/>
              <a:t>Proteccion</a:t>
            </a:r>
            <a:r>
              <a:rPr lang="en-US" b="1" dirty="0" smtClean="0"/>
              <a:t> al </a:t>
            </a:r>
            <a:r>
              <a:rPr lang="en-US" b="1" dirty="0" err="1" smtClean="0"/>
              <a:t>sobrevoltaje</a:t>
            </a:r>
            <a:endParaRPr lang="en-US" b="1" dirty="0" smtClean="0"/>
          </a:p>
          <a:p>
            <a:pPr algn="just"/>
            <a:endParaRPr lang="en-US" dirty="0" smtClean="0"/>
          </a:p>
          <a:p>
            <a:pPr algn="just"/>
            <a:r>
              <a:rPr lang="en-US" dirty="0" err="1" smtClean="0"/>
              <a:t>Una</a:t>
            </a:r>
            <a:r>
              <a:rPr lang="en-US" dirty="0" smtClean="0"/>
              <a:t> de las </a:t>
            </a:r>
            <a:r>
              <a:rPr lang="en-US" dirty="0" err="1" smtClean="0"/>
              <a:t>condiciones</a:t>
            </a:r>
            <a:r>
              <a:rPr lang="en-US" dirty="0" smtClean="0"/>
              <a:t> </a:t>
            </a:r>
            <a:r>
              <a:rPr lang="en-US" dirty="0" err="1" smtClean="0"/>
              <a:t>anormales</a:t>
            </a:r>
            <a:r>
              <a:rPr lang="en-US" dirty="0" smtClean="0"/>
              <a:t> </a:t>
            </a:r>
            <a:r>
              <a:rPr lang="en-US" dirty="0" err="1" smtClean="0"/>
              <a:t>más</a:t>
            </a:r>
            <a:r>
              <a:rPr lang="en-US" dirty="0" smtClean="0"/>
              <a:t> </a:t>
            </a:r>
            <a:r>
              <a:rPr lang="en-US" dirty="0" err="1" smtClean="0"/>
              <a:t>comunes</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sistema</a:t>
            </a:r>
            <a:r>
              <a:rPr lang="en-US" dirty="0" smtClean="0"/>
              <a:t> de </a:t>
            </a:r>
            <a:r>
              <a:rPr lang="en-US" dirty="0" err="1" smtClean="0"/>
              <a:t>energía</a:t>
            </a:r>
            <a:r>
              <a:rPr lang="en-US" dirty="0" smtClean="0"/>
              <a:t> son las </a:t>
            </a:r>
            <a:r>
              <a:rPr lang="en-US" dirty="0" err="1" smtClean="0"/>
              <a:t>sobretensiones</a:t>
            </a:r>
            <a:r>
              <a:rPr lang="en-US" dirty="0" smtClean="0"/>
              <a:t> que </a:t>
            </a:r>
            <a:r>
              <a:rPr lang="en-US" dirty="0" err="1" smtClean="0"/>
              <a:t>pueden</a:t>
            </a:r>
            <a:r>
              <a:rPr lang="en-US" dirty="0" smtClean="0"/>
              <a:t> </a:t>
            </a:r>
            <a:r>
              <a:rPr lang="en-US" dirty="0" err="1" smtClean="0"/>
              <a:t>tomar</a:t>
            </a:r>
            <a:r>
              <a:rPr lang="en-US" dirty="0" smtClean="0"/>
              <a:t> la forma de </a:t>
            </a:r>
            <a:r>
              <a:rPr lang="en-US" dirty="0" err="1" smtClean="0"/>
              <a:t>sobretensiones</a:t>
            </a:r>
            <a:r>
              <a:rPr lang="en-US" dirty="0" smtClean="0"/>
              <a:t> de </a:t>
            </a:r>
            <a:r>
              <a:rPr lang="en-US" dirty="0" err="1" smtClean="0"/>
              <a:t>los</a:t>
            </a:r>
            <a:r>
              <a:rPr lang="en-US" dirty="0" smtClean="0"/>
              <a:t> </a:t>
            </a:r>
            <a:r>
              <a:rPr lang="en-US" dirty="0" err="1" smtClean="0"/>
              <a:t>equipos</a:t>
            </a:r>
            <a:r>
              <a:rPr lang="en-US" dirty="0" smtClean="0"/>
              <a:t> de la </a:t>
            </a:r>
            <a:r>
              <a:rPr lang="en-US" dirty="0" err="1" smtClean="0"/>
              <a:t>subestación</a:t>
            </a:r>
            <a:r>
              <a:rPr lang="en-US" dirty="0" smtClean="0"/>
              <a:t> de </a:t>
            </a:r>
            <a:r>
              <a:rPr lang="en-US" dirty="0" err="1" smtClean="0"/>
              <a:t>conmutación</a:t>
            </a:r>
            <a:r>
              <a:rPr lang="en-US" dirty="0" smtClean="0"/>
              <a:t> e </a:t>
            </a:r>
            <a:r>
              <a:rPr lang="en-US" dirty="0" err="1" smtClean="0"/>
              <a:t>impulsos</a:t>
            </a:r>
            <a:r>
              <a:rPr lang="en-US" dirty="0" smtClean="0"/>
              <a:t> de </a:t>
            </a:r>
            <a:r>
              <a:rPr lang="en-US" dirty="0" err="1" smtClean="0"/>
              <a:t>los</a:t>
            </a:r>
            <a:r>
              <a:rPr lang="en-US" dirty="0" smtClean="0"/>
              <a:t> </a:t>
            </a:r>
            <a:r>
              <a:rPr lang="en-US" dirty="0" err="1" smtClean="0"/>
              <a:t>rayos</a:t>
            </a:r>
            <a:r>
              <a:rPr lang="en-US" dirty="0" smtClean="0"/>
              <a:t>. </a:t>
            </a:r>
            <a:r>
              <a:rPr lang="en-US" dirty="0" err="1" smtClean="0"/>
              <a:t>Debido</a:t>
            </a:r>
            <a:r>
              <a:rPr lang="en-US" dirty="0" smtClean="0"/>
              <a:t> a que </a:t>
            </a:r>
            <a:r>
              <a:rPr lang="en-US" dirty="0" err="1" smtClean="0"/>
              <a:t>estas</a:t>
            </a:r>
            <a:r>
              <a:rPr lang="en-US" dirty="0" smtClean="0"/>
              <a:t> </a:t>
            </a:r>
            <a:r>
              <a:rPr lang="en-US" dirty="0" err="1" smtClean="0"/>
              <a:t>sobretensiones</a:t>
            </a:r>
            <a:r>
              <a:rPr lang="en-US" dirty="0" smtClean="0"/>
              <a:t> </a:t>
            </a:r>
            <a:r>
              <a:rPr lang="en-US" dirty="0" err="1" smtClean="0"/>
              <a:t>pueden</a:t>
            </a:r>
            <a:r>
              <a:rPr lang="en-US" dirty="0" smtClean="0"/>
              <a:t> </a:t>
            </a:r>
            <a:r>
              <a:rPr lang="en-US" dirty="0" err="1" smtClean="0"/>
              <a:t>dañar</a:t>
            </a:r>
            <a:r>
              <a:rPr lang="en-US" dirty="0" smtClean="0"/>
              <a:t> </a:t>
            </a:r>
            <a:r>
              <a:rPr lang="en-US" dirty="0" err="1" smtClean="0"/>
              <a:t>elementos</a:t>
            </a:r>
            <a:r>
              <a:rPr lang="en-US" dirty="0" smtClean="0"/>
              <a:t> </a:t>
            </a:r>
            <a:r>
              <a:rPr lang="en-US" dirty="0" err="1" smtClean="0"/>
              <a:t>costosos</a:t>
            </a:r>
            <a:r>
              <a:rPr lang="en-US" dirty="0" smtClean="0"/>
              <a:t> del </a:t>
            </a:r>
            <a:r>
              <a:rPr lang="en-US" dirty="0" err="1" smtClean="0"/>
              <a:t>sistema</a:t>
            </a:r>
            <a:r>
              <a:rPr lang="en-US" dirty="0" smtClean="0"/>
              <a:t> </a:t>
            </a:r>
            <a:r>
              <a:rPr lang="en-US" dirty="0" err="1" smtClean="0"/>
              <a:t>eléctrico</a:t>
            </a:r>
            <a:r>
              <a:rPr lang="en-US" dirty="0" smtClean="0"/>
              <a:t> (</a:t>
            </a:r>
            <a:r>
              <a:rPr lang="en-US" dirty="0" err="1" smtClean="0"/>
              <a:t>transformadores</a:t>
            </a:r>
            <a:r>
              <a:rPr lang="en-US" dirty="0" smtClean="0"/>
              <a:t> de </a:t>
            </a:r>
            <a:r>
              <a:rPr lang="en-US" dirty="0" err="1" smtClean="0"/>
              <a:t>potencia</a:t>
            </a:r>
            <a:r>
              <a:rPr lang="en-US" dirty="0" smtClean="0"/>
              <a:t> de la </a:t>
            </a:r>
            <a:r>
              <a:rPr lang="en-US" dirty="0" err="1" smtClean="0"/>
              <a:t>subestación</a:t>
            </a:r>
            <a:r>
              <a:rPr lang="en-US" dirty="0" smtClean="0"/>
              <a:t>, cables de </a:t>
            </a:r>
            <a:r>
              <a:rPr lang="en-US" dirty="0" err="1" smtClean="0"/>
              <a:t>transmisión</a:t>
            </a:r>
            <a:r>
              <a:rPr lang="en-US" dirty="0" smtClean="0"/>
              <a:t>, etc.) se </a:t>
            </a:r>
            <a:r>
              <a:rPr lang="en-US" dirty="0" err="1" smtClean="0"/>
              <a:t>instala</a:t>
            </a:r>
            <a:r>
              <a:rPr lang="en-US" dirty="0" smtClean="0"/>
              <a:t> </a:t>
            </a:r>
            <a:r>
              <a:rPr lang="en-US" dirty="0" err="1" smtClean="0"/>
              <a:t>una</a:t>
            </a:r>
            <a:r>
              <a:rPr lang="en-US" dirty="0" smtClean="0"/>
              <a:t> </a:t>
            </a:r>
            <a:r>
              <a:rPr lang="en-US" dirty="0" err="1" smtClean="0"/>
              <a:t>adecuada</a:t>
            </a:r>
            <a:r>
              <a:rPr lang="en-US" dirty="0" smtClean="0"/>
              <a:t> </a:t>
            </a:r>
            <a:r>
              <a:rPr lang="en-US" dirty="0" err="1" smtClean="0"/>
              <a:t>protección</a:t>
            </a:r>
            <a:r>
              <a:rPr lang="en-US" dirty="0" smtClean="0"/>
              <a:t> contra </a:t>
            </a:r>
            <a:r>
              <a:rPr lang="en-US" dirty="0" err="1" smtClean="0"/>
              <a:t>sobretensiones</a:t>
            </a:r>
            <a:r>
              <a:rPr lang="en-US" dirty="0" smtClean="0"/>
              <a:t> para </a:t>
            </a:r>
            <a:r>
              <a:rPr lang="en-US" dirty="0" err="1" smtClean="0"/>
              <a:t>evitarlo</a:t>
            </a:r>
            <a:r>
              <a:rPr lang="en-US" dirty="0" smtClean="0"/>
              <a:t>.</a:t>
            </a:r>
          </a:p>
          <a:p>
            <a:pPr algn="just"/>
            <a:r>
              <a:rPr lang="en-US" dirty="0" smtClean="0"/>
              <a:t>Los </a:t>
            </a:r>
            <a:r>
              <a:rPr lang="en-US" dirty="0" err="1" smtClean="0"/>
              <a:t>principales</a:t>
            </a:r>
            <a:r>
              <a:rPr lang="en-US" dirty="0" smtClean="0"/>
              <a:t> </a:t>
            </a:r>
            <a:r>
              <a:rPr lang="en-US" dirty="0" err="1" smtClean="0"/>
              <a:t>medios</a:t>
            </a:r>
            <a:r>
              <a:rPr lang="en-US" dirty="0" smtClean="0"/>
              <a:t> de </a:t>
            </a:r>
            <a:r>
              <a:rPr lang="en-US" dirty="0" err="1" smtClean="0"/>
              <a:t>protección</a:t>
            </a:r>
            <a:r>
              <a:rPr lang="en-US" dirty="0" smtClean="0"/>
              <a:t> contra </a:t>
            </a:r>
            <a:r>
              <a:rPr lang="en-US" dirty="0" err="1" smtClean="0"/>
              <a:t>sobretensiones</a:t>
            </a:r>
            <a:r>
              <a:rPr lang="en-US" dirty="0" smtClean="0"/>
              <a:t> son:</a:t>
            </a:r>
          </a:p>
          <a:p>
            <a:pPr algn="just"/>
            <a:endParaRPr lang="en-US" dirty="0" smtClean="0"/>
          </a:p>
          <a:p>
            <a:pPr algn="just"/>
            <a:r>
              <a:rPr lang="en-US" b="1" dirty="0" smtClean="0">
                <a:solidFill>
                  <a:srgbClr val="0070C0"/>
                </a:solidFill>
              </a:rPr>
              <a:t>•    </a:t>
            </a:r>
            <a:r>
              <a:rPr lang="en-US" b="1" dirty="0" err="1" smtClean="0">
                <a:solidFill>
                  <a:srgbClr val="0070C0"/>
                </a:solidFill>
              </a:rPr>
              <a:t>Pararrayos</a:t>
            </a:r>
            <a:endParaRPr lang="en-US" b="1" dirty="0" smtClean="0">
              <a:solidFill>
                <a:srgbClr val="0070C0"/>
              </a:solidFill>
            </a:endParaRPr>
          </a:p>
          <a:p>
            <a:pPr algn="just"/>
            <a:r>
              <a:rPr lang="en-US" b="1" dirty="0" smtClean="0">
                <a:solidFill>
                  <a:srgbClr val="0070C0"/>
                </a:solidFill>
              </a:rPr>
              <a:t>•    Gaps de </a:t>
            </a:r>
            <a:r>
              <a:rPr lang="en-US" b="1" dirty="0" err="1" smtClean="0">
                <a:solidFill>
                  <a:srgbClr val="0070C0"/>
                </a:solidFill>
              </a:rPr>
              <a:t>protección</a:t>
            </a:r>
            <a:endParaRPr lang="en-US" b="1" dirty="0" smtClean="0">
              <a:solidFill>
                <a:srgbClr val="0070C0"/>
              </a:solidFill>
            </a:endParaRPr>
          </a:p>
          <a:p>
            <a:pPr algn="just"/>
            <a:endParaRPr lang="en-US" dirty="0" smtClean="0"/>
          </a:p>
          <a:p>
            <a:pPr algn="just"/>
            <a:r>
              <a:rPr lang="en-US" dirty="0" smtClean="0"/>
              <a:t>El principio de </a:t>
            </a:r>
            <a:r>
              <a:rPr lang="en-US" dirty="0" err="1" smtClean="0"/>
              <a:t>funcionamiento</a:t>
            </a:r>
            <a:r>
              <a:rPr lang="en-US" dirty="0" smtClean="0"/>
              <a:t> </a:t>
            </a:r>
            <a:r>
              <a:rPr lang="en-US" dirty="0" err="1" smtClean="0"/>
              <a:t>tanto</a:t>
            </a:r>
            <a:r>
              <a:rPr lang="en-US" dirty="0" smtClean="0"/>
              <a:t> de </a:t>
            </a:r>
            <a:r>
              <a:rPr lang="en-US" dirty="0" err="1" smtClean="0"/>
              <a:t>los</a:t>
            </a:r>
            <a:r>
              <a:rPr lang="en-US" dirty="0" smtClean="0"/>
              <a:t> </a:t>
            </a:r>
            <a:r>
              <a:rPr lang="en-US" dirty="0" err="1" smtClean="0"/>
              <a:t>pararrayos</a:t>
            </a:r>
            <a:r>
              <a:rPr lang="en-US" dirty="0" smtClean="0"/>
              <a:t> </a:t>
            </a:r>
            <a:r>
              <a:rPr lang="en-US" dirty="0" err="1" smtClean="0"/>
              <a:t>como</a:t>
            </a:r>
            <a:r>
              <a:rPr lang="en-US" dirty="0" smtClean="0"/>
              <a:t> de </a:t>
            </a:r>
            <a:r>
              <a:rPr lang="en-US" dirty="0" err="1" smtClean="0"/>
              <a:t>los</a:t>
            </a:r>
            <a:r>
              <a:rPr lang="en-US" dirty="0" smtClean="0"/>
              <a:t> gaps de </a:t>
            </a:r>
            <a:r>
              <a:rPr lang="en-US" dirty="0" err="1" smtClean="0"/>
              <a:t>protección</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desviación</a:t>
            </a:r>
            <a:r>
              <a:rPr lang="en-US" dirty="0" smtClean="0"/>
              <a:t> de las </a:t>
            </a:r>
            <a:r>
              <a:rPr lang="en-US" dirty="0" err="1" smtClean="0"/>
              <a:t>sobretensiones</a:t>
            </a:r>
            <a:r>
              <a:rPr lang="en-US" dirty="0" smtClean="0"/>
              <a:t> y </a:t>
            </a:r>
            <a:r>
              <a:rPr lang="en-US" dirty="0" err="1" smtClean="0"/>
              <a:t>los</a:t>
            </a:r>
            <a:r>
              <a:rPr lang="en-US" dirty="0" smtClean="0"/>
              <a:t> </a:t>
            </a:r>
            <a:r>
              <a:rPr lang="en-US" dirty="0" err="1" smtClean="0"/>
              <a:t>impulsos</a:t>
            </a:r>
            <a:r>
              <a:rPr lang="en-US" dirty="0" smtClean="0"/>
              <a:t> </a:t>
            </a:r>
            <a:r>
              <a:rPr lang="en-US" dirty="0" err="1" smtClean="0"/>
              <a:t>hacia</a:t>
            </a:r>
            <a:r>
              <a:rPr lang="en-US" dirty="0" smtClean="0"/>
              <a:t> la red de </a:t>
            </a:r>
            <a:r>
              <a:rPr lang="en-US" dirty="0" err="1" smtClean="0"/>
              <a:t>tierra</a:t>
            </a:r>
            <a:r>
              <a:rPr lang="en-US" dirty="0" smtClean="0"/>
              <a:t> de la </a:t>
            </a:r>
            <a:r>
              <a:rPr lang="en-US" dirty="0" err="1" smtClean="0"/>
              <a:t>subestación</a:t>
            </a:r>
            <a:r>
              <a:rPr lang="en-US" dirty="0" smtClean="0"/>
              <a:t> antes de que </a:t>
            </a:r>
            <a:r>
              <a:rPr lang="en-US" dirty="0" err="1" smtClean="0"/>
              <a:t>lleguen</a:t>
            </a:r>
            <a:r>
              <a:rPr lang="en-US" dirty="0" smtClean="0"/>
              <a:t> al </a:t>
            </a:r>
            <a:r>
              <a:rPr lang="en-US" dirty="0" err="1" smtClean="0"/>
              <a:t>equipo</a:t>
            </a:r>
            <a:r>
              <a:rPr lang="en-US" dirty="0" smtClean="0"/>
              <a:t> </a:t>
            </a:r>
            <a:r>
              <a:rPr lang="en-US" dirty="0" err="1" smtClean="0"/>
              <a:t>protegido</a:t>
            </a:r>
            <a:r>
              <a:rPr lang="en-US" dirty="0" smtClean="0"/>
              <a:t>. El </a:t>
            </a:r>
            <a:r>
              <a:rPr lang="en-US" dirty="0" err="1" smtClean="0"/>
              <a:t>ejemplo</a:t>
            </a:r>
            <a:r>
              <a:rPr lang="en-US" dirty="0" smtClean="0"/>
              <a:t> de un </a:t>
            </a:r>
            <a:r>
              <a:rPr lang="en-US" dirty="0" err="1" smtClean="0"/>
              <a:t>pararrayos</a:t>
            </a:r>
            <a:r>
              <a:rPr lang="en-US" dirty="0" smtClean="0"/>
              <a:t> </a:t>
            </a:r>
            <a:r>
              <a:rPr lang="en-US" dirty="0" err="1" smtClean="0"/>
              <a:t>típico</a:t>
            </a:r>
            <a:r>
              <a:rPr lang="en-US" dirty="0" smtClean="0"/>
              <a:t> que </a:t>
            </a:r>
            <a:r>
              <a:rPr lang="en-US" dirty="0" err="1" smtClean="0"/>
              <a:t>protege</a:t>
            </a:r>
            <a:r>
              <a:rPr lang="en-US" dirty="0" smtClean="0"/>
              <a:t> un </a:t>
            </a:r>
            <a:r>
              <a:rPr lang="en-US" dirty="0" err="1" smtClean="0"/>
              <a:t>transformador</a:t>
            </a:r>
            <a:r>
              <a:rPr lang="en-US" dirty="0" smtClean="0"/>
              <a:t> de </a:t>
            </a:r>
            <a:r>
              <a:rPr lang="en-US" dirty="0" err="1" smtClean="0"/>
              <a:t>potencia</a:t>
            </a:r>
            <a:r>
              <a:rPr lang="en-US" dirty="0" smtClean="0"/>
              <a:t> se </a:t>
            </a:r>
            <a:r>
              <a:rPr lang="en-US" dirty="0" err="1" smtClean="0"/>
              <a:t>muestra</a:t>
            </a:r>
            <a:r>
              <a:rPr lang="en-US" dirty="0" smtClean="0"/>
              <a:t> </a:t>
            </a:r>
            <a:r>
              <a:rPr lang="en-US" dirty="0" err="1" smtClean="0"/>
              <a:t>en</a:t>
            </a:r>
            <a:r>
              <a:rPr lang="en-US" dirty="0" smtClean="0"/>
              <a:t> la Fig. 22, </a:t>
            </a:r>
            <a:r>
              <a:rPr lang="en-US" dirty="0" err="1" smtClean="0"/>
              <a:t>donde</a:t>
            </a:r>
            <a:r>
              <a:rPr lang="en-US" dirty="0" smtClean="0"/>
              <a:t> el </a:t>
            </a:r>
            <a:r>
              <a:rPr lang="en-US" dirty="0" err="1" smtClean="0"/>
              <a:t>pararrayos</a:t>
            </a:r>
            <a:r>
              <a:rPr lang="en-US" dirty="0" smtClean="0"/>
              <a:t> </a:t>
            </a:r>
            <a:r>
              <a:rPr lang="en-US" dirty="0" err="1" smtClean="0"/>
              <a:t>es</a:t>
            </a:r>
            <a:r>
              <a:rPr lang="en-US" dirty="0" smtClean="0"/>
              <a:t> </a:t>
            </a:r>
            <a:r>
              <a:rPr lang="en-US" dirty="0" err="1" smtClean="0"/>
              <a:t>una</a:t>
            </a:r>
            <a:r>
              <a:rPr lang="en-US" dirty="0" smtClean="0"/>
              <a:t> </a:t>
            </a:r>
            <a:r>
              <a:rPr lang="en-US" dirty="0" err="1" smtClean="0"/>
              <a:t>columna</a:t>
            </a:r>
            <a:r>
              <a:rPr lang="en-US" dirty="0" smtClean="0"/>
              <a:t> de </a:t>
            </a:r>
            <a:r>
              <a:rPr lang="en-US" dirty="0" err="1" smtClean="0"/>
              <a:t>porcelana</a:t>
            </a:r>
            <a:r>
              <a:rPr lang="en-US" dirty="0" smtClean="0"/>
              <a:t> de dos </a:t>
            </a:r>
            <a:r>
              <a:rPr lang="en-US" dirty="0" err="1" smtClean="0"/>
              <a:t>secciones</a:t>
            </a:r>
            <a:r>
              <a:rPr lang="en-US" dirty="0" smtClean="0"/>
              <a:t> con un </a:t>
            </a:r>
            <a:r>
              <a:rPr lang="en-US" dirty="0" err="1" smtClean="0"/>
              <a:t>anillo</a:t>
            </a:r>
            <a:r>
              <a:rPr lang="en-US" dirty="0" smtClean="0"/>
              <a:t> de corona </a:t>
            </a:r>
            <a:r>
              <a:rPr lang="en-US" dirty="0" err="1" smtClean="0"/>
              <a:t>en</a:t>
            </a:r>
            <a:r>
              <a:rPr lang="en-US" dirty="0" smtClean="0"/>
              <a:t> la parte superior.</a:t>
            </a:r>
            <a:endParaRPr lang="en-US" dirty="0"/>
          </a:p>
        </p:txBody>
      </p:sp>
      <p:pic>
        <p:nvPicPr>
          <p:cNvPr id="3" name="Imagen 2"/>
          <p:cNvPicPr>
            <a:picLocks noChangeAspect="1"/>
          </p:cNvPicPr>
          <p:nvPr/>
        </p:nvPicPr>
        <p:blipFill>
          <a:blip r:embed="rId3"/>
          <a:stretch>
            <a:fillRect/>
          </a:stretch>
        </p:blipFill>
        <p:spPr>
          <a:xfrm>
            <a:off x="7244875" y="2254333"/>
            <a:ext cx="4162425" cy="2895600"/>
          </a:xfrm>
          <a:prstGeom prst="rect">
            <a:avLst/>
          </a:prstGeom>
        </p:spPr>
      </p:pic>
      <p:sp>
        <p:nvSpPr>
          <p:cNvPr id="4" name="Rectángulo 3"/>
          <p:cNvSpPr/>
          <p:nvPr/>
        </p:nvSpPr>
        <p:spPr>
          <a:xfrm>
            <a:off x="8009284" y="5149933"/>
            <a:ext cx="2633606" cy="369332"/>
          </a:xfrm>
          <a:prstGeom prst="rect">
            <a:avLst/>
          </a:prstGeom>
        </p:spPr>
        <p:txBody>
          <a:bodyPr wrap="none">
            <a:spAutoFit/>
          </a:bodyPr>
          <a:lstStyle/>
          <a:p>
            <a:pPr algn="ctr"/>
            <a:r>
              <a:rPr lang="en-US" b="1" dirty="0" smtClean="0"/>
              <a:t>Fig. 22. </a:t>
            </a:r>
            <a:r>
              <a:rPr lang="en-US" b="1" dirty="0" err="1" smtClean="0"/>
              <a:t>Pararrayos</a:t>
            </a:r>
            <a:r>
              <a:rPr lang="en-US" b="1" dirty="0" smtClean="0"/>
              <a:t> 230 kV</a:t>
            </a:r>
            <a:endParaRPr lang="en-US" b="1" dirty="0"/>
          </a:p>
        </p:txBody>
      </p:sp>
    </p:spTree>
    <p:extLst>
      <p:ext uri="{BB962C8B-B14F-4D97-AF65-F5344CB8AC3E}">
        <p14:creationId xmlns:p14="http://schemas.microsoft.com/office/powerpoint/2010/main" val="239783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08670"/>
            <a:ext cx="11641776" cy="4801314"/>
          </a:xfrm>
          <a:prstGeom prst="rect">
            <a:avLst/>
          </a:prstGeom>
        </p:spPr>
        <p:txBody>
          <a:bodyPr wrap="square">
            <a:spAutoFit/>
          </a:bodyPr>
          <a:lstStyle/>
          <a:p>
            <a:pPr algn="just"/>
            <a:r>
              <a:rPr lang="en-US" b="1" dirty="0" err="1" smtClean="0"/>
              <a:t>Opciones</a:t>
            </a:r>
            <a:r>
              <a:rPr lang="en-US" b="1" dirty="0" smtClean="0"/>
              <a:t> de </a:t>
            </a:r>
            <a:r>
              <a:rPr lang="en-US" b="1" dirty="0" err="1" smtClean="0"/>
              <a:t>instalación</a:t>
            </a:r>
            <a:r>
              <a:rPr lang="en-US" b="1" dirty="0" smtClean="0"/>
              <a:t> de </a:t>
            </a:r>
            <a:r>
              <a:rPr lang="en-US" b="1" dirty="0" err="1" smtClean="0"/>
              <a:t>equipos</a:t>
            </a:r>
            <a:endParaRPr lang="en-US" b="1" dirty="0" smtClean="0"/>
          </a:p>
          <a:p>
            <a:pPr algn="just"/>
            <a:endParaRPr lang="en-US" dirty="0" smtClean="0"/>
          </a:p>
          <a:p>
            <a:pPr algn="just"/>
            <a:r>
              <a:rPr lang="en-US" dirty="0" err="1" smtClean="0"/>
              <a:t>Todo</a:t>
            </a:r>
            <a:r>
              <a:rPr lang="en-US" dirty="0" smtClean="0"/>
              <a:t> el </a:t>
            </a:r>
            <a:r>
              <a:rPr lang="en-US" dirty="0" err="1" smtClean="0"/>
              <a:t>equipo</a:t>
            </a:r>
            <a:r>
              <a:rPr lang="en-US" dirty="0" smtClean="0"/>
              <a:t> de la </a:t>
            </a:r>
            <a:r>
              <a:rPr lang="en-US" dirty="0" err="1" smtClean="0"/>
              <a:t>subestación</a:t>
            </a:r>
            <a:r>
              <a:rPr lang="en-US" dirty="0" smtClean="0"/>
              <a:t> se </a:t>
            </a:r>
            <a:r>
              <a:rPr lang="en-US" dirty="0" err="1" smtClean="0"/>
              <a:t>puede</a:t>
            </a:r>
            <a:r>
              <a:rPr lang="en-US" dirty="0" smtClean="0"/>
              <a:t> </a:t>
            </a:r>
            <a:r>
              <a:rPr lang="en-US" dirty="0" err="1" smtClean="0"/>
              <a:t>dividir</a:t>
            </a:r>
            <a:r>
              <a:rPr lang="en-US" dirty="0" smtClean="0"/>
              <a:t> </a:t>
            </a:r>
            <a:r>
              <a:rPr lang="en-US" dirty="0" err="1" smtClean="0"/>
              <a:t>en</a:t>
            </a:r>
            <a:r>
              <a:rPr lang="en-US" dirty="0" smtClean="0"/>
              <a:t> dos </a:t>
            </a:r>
            <a:r>
              <a:rPr lang="en-US" dirty="0" err="1" smtClean="0"/>
              <a:t>grupos</a:t>
            </a:r>
            <a:r>
              <a:rPr lang="en-US" dirty="0" smtClean="0"/>
              <a:t>: principal y de control. </a:t>
            </a:r>
            <a:r>
              <a:rPr lang="en-US" dirty="0" err="1" smtClean="0"/>
              <a:t>Definamos</a:t>
            </a:r>
            <a:r>
              <a:rPr lang="en-US" dirty="0" smtClean="0"/>
              <a:t> </a:t>
            </a:r>
            <a:r>
              <a:rPr lang="en-US" dirty="0" err="1" smtClean="0"/>
              <a:t>qué</a:t>
            </a:r>
            <a:r>
              <a:rPr lang="en-US" dirty="0" smtClean="0"/>
              <a:t> </a:t>
            </a:r>
            <a:r>
              <a:rPr lang="en-US" dirty="0" err="1" smtClean="0"/>
              <a:t>tipo</a:t>
            </a:r>
            <a:r>
              <a:rPr lang="en-US" dirty="0" smtClean="0"/>
              <a:t> de </a:t>
            </a:r>
            <a:r>
              <a:rPr lang="en-US" dirty="0" err="1" smtClean="0"/>
              <a:t>equipos</a:t>
            </a:r>
            <a:r>
              <a:rPr lang="en-US" dirty="0" smtClean="0"/>
              <a:t> </a:t>
            </a:r>
            <a:r>
              <a:rPr lang="en-US" dirty="0" err="1" smtClean="0"/>
              <a:t>pertenecen</a:t>
            </a:r>
            <a:r>
              <a:rPr lang="en-US" dirty="0" smtClean="0"/>
              <a:t> a </a:t>
            </a:r>
            <a:r>
              <a:rPr lang="en-US" dirty="0" err="1" smtClean="0"/>
              <a:t>cada</a:t>
            </a:r>
            <a:r>
              <a:rPr lang="en-US" dirty="0" smtClean="0"/>
              <a:t> </a:t>
            </a:r>
            <a:r>
              <a:rPr lang="en-US" dirty="0" err="1" smtClean="0"/>
              <a:t>uno</a:t>
            </a:r>
            <a:r>
              <a:rPr lang="en-US" dirty="0" smtClean="0"/>
              <a:t> de </a:t>
            </a:r>
            <a:r>
              <a:rPr lang="en-US" dirty="0" err="1" smtClean="0"/>
              <a:t>estos</a:t>
            </a:r>
            <a:r>
              <a:rPr lang="en-US" dirty="0" smtClean="0"/>
              <a:t> </a:t>
            </a:r>
            <a:r>
              <a:rPr lang="en-US" dirty="0" err="1" smtClean="0"/>
              <a:t>grupos</a:t>
            </a:r>
            <a:r>
              <a:rPr lang="en-US" dirty="0" smtClean="0"/>
              <a:t> y </a:t>
            </a:r>
            <a:r>
              <a:rPr lang="en-US" dirty="0" err="1" smtClean="0"/>
              <a:t>cómo</a:t>
            </a:r>
            <a:r>
              <a:rPr lang="en-US" dirty="0" smtClean="0"/>
              <a:t> se </a:t>
            </a:r>
            <a:r>
              <a:rPr lang="en-US" dirty="0" err="1" smtClean="0"/>
              <a:t>pueden</a:t>
            </a:r>
            <a:r>
              <a:rPr lang="en-US" dirty="0" smtClean="0"/>
              <a:t> </a:t>
            </a:r>
            <a:r>
              <a:rPr lang="en-US" dirty="0" err="1" smtClean="0"/>
              <a:t>instalar</a:t>
            </a:r>
            <a:r>
              <a:rPr lang="en-US" dirty="0" smtClean="0"/>
              <a:t>:</a:t>
            </a:r>
          </a:p>
          <a:p>
            <a:pPr algn="just"/>
            <a:r>
              <a:rPr lang="en-US" dirty="0" err="1" smtClean="0"/>
              <a:t>Equipos</a:t>
            </a:r>
            <a:r>
              <a:rPr lang="en-US" dirty="0" smtClean="0"/>
              <a:t> </a:t>
            </a:r>
            <a:r>
              <a:rPr lang="en-US" dirty="0" err="1" smtClean="0"/>
              <a:t>principales</a:t>
            </a:r>
            <a:r>
              <a:rPr lang="en-US" dirty="0" smtClean="0"/>
              <a:t> y de control </a:t>
            </a:r>
            <a:r>
              <a:rPr lang="en-US" dirty="0" err="1" smtClean="0"/>
              <a:t>definidos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Equipo</a:t>
            </a:r>
            <a:r>
              <a:rPr lang="en-US" b="1" dirty="0" smtClean="0">
                <a:solidFill>
                  <a:srgbClr val="0070C0"/>
                </a:solidFill>
              </a:rPr>
              <a:t> principal:</a:t>
            </a:r>
          </a:p>
          <a:p>
            <a:pPr marL="742950" lvl="1" indent="-285750" algn="just">
              <a:buFont typeface="Wingdings" panose="05000000000000000000" pitchFamily="2" charset="2"/>
              <a:buChar char="ü"/>
            </a:pPr>
            <a:r>
              <a:rPr lang="en-US" b="1" dirty="0" err="1" smtClean="0"/>
              <a:t>Transformadores</a:t>
            </a:r>
            <a:r>
              <a:rPr lang="en-US" b="1" dirty="0" smtClean="0"/>
              <a:t> de </a:t>
            </a:r>
            <a:r>
              <a:rPr lang="en-US" b="1" dirty="0" err="1" smtClean="0"/>
              <a:t>potencia</a:t>
            </a:r>
            <a:r>
              <a:rPr lang="en-US" b="1" dirty="0" smtClean="0"/>
              <a:t> </a:t>
            </a:r>
          </a:p>
          <a:p>
            <a:pPr marL="742950" lvl="1" indent="-285750" algn="just">
              <a:buFont typeface="Wingdings" panose="05000000000000000000" pitchFamily="2" charset="2"/>
              <a:buChar char="ü"/>
            </a:pPr>
            <a:r>
              <a:rPr lang="en-US" b="1" dirty="0" err="1" smtClean="0"/>
              <a:t>Equipo</a:t>
            </a:r>
            <a:r>
              <a:rPr lang="en-US" b="1" dirty="0" smtClean="0"/>
              <a:t> de </a:t>
            </a:r>
            <a:r>
              <a:rPr lang="en-US" b="1" dirty="0" err="1" smtClean="0"/>
              <a:t>conmutación</a:t>
            </a:r>
            <a:r>
              <a:rPr lang="en-US" b="1" dirty="0" smtClean="0"/>
              <a:t> </a:t>
            </a:r>
          </a:p>
          <a:p>
            <a:pPr marL="742950" lvl="1" indent="-285750" algn="just">
              <a:buFont typeface="Wingdings" panose="05000000000000000000" pitchFamily="2" charset="2"/>
              <a:buChar char="ü"/>
            </a:pPr>
            <a:r>
              <a:rPr lang="en-US" b="1" dirty="0" err="1" smtClean="0"/>
              <a:t>Transformadores</a:t>
            </a:r>
            <a:r>
              <a:rPr lang="en-US" b="1" dirty="0" smtClean="0"/>
              <a:t> de </a:t>
            </a:r>
            <a:r>
              <a:rPr lang="en-US" b="1" dirty="0" err="1" smtClean="0"/>
              <a:t>instrumentos</a:t>
            </a:r>
            <a:endParaRPr lang="en-US" b="1" dirty="0" smtClean="0"/>
          </a:p>
          <a:p>
            <a:pPr marL="742950" lvl="1" indent="-285750" algn="just">
              <a:buFont typeface="Wingdings" panose="05000000000000000000" pitchFamily="2" charset="2"/>
              <a:buChar char="ü"/>
            </a:pPr>
            <a:r>
              <a:rPr lang="en-US" b="1" dirty="0" err="1" smtClean="0"/>
              <a:t>Equipos</a:t>
            </a:r>
            <a:r>
              <a:rPr lang="en-US" b="1" dirty="0" smtClean="0"/>
              <a:t> de </a:t>
            </a:r>
            <a:r>
              <a:rPr lang="en-US" b="1" dirty="0" err="1" smtClean="0"/>
              <a:t>protección</a:t>
            </a:r>
            <a:r>
              <a:rPr lang="en-US" b="1" dirty="0" smtClean="0"/>
              <a:t> contra </a:t>
            </a:r>
            <a:r>
              <a:rPr lang="en-US" b="1" dirty="0" err="1" smtClean="0"/>
              <a:t>sobretensiones</a:t>
            </a:r>
            <a:endParaRPr lang="en-US" b="1" dirty="0" smtClean="0"/>
          </a:p>
          <a:p>
            <a:pPr algn="just"/>
            <a:endParaRPr lang="en-US" dirty="0" smtClean="0"/>
          </a:p>
          <a:p>
            <a:pPr algn="just"/>
            <a:r>
              <a:rPr lang="es-ES" b="1" dirty="0" smtClean="0">
                <a:solidFill>
                  <a:srgbClr val="0070C0"/>
                </a:solidFill>
              </a:rPr>
              <a:t>•    Equipo de control:</a:t>
            </a:r>
          </a:p>
          <a:p>
            <a:pPr marL="742950" lvl="1" indent="-285750" algn="just">
              <a:buFont typeface="Wingdings" panose="05000000000000000000" pitchFamily="2" charset="2"/>
              <a:buChar char="ü"/>
            </a:pPr>
            <a:r>
              <a:rPr lang="es-ES" b="1" dirty="0" smtClean="0"/>
              <a:t>Sistemas de protección de relés </a:t>
            </a:r>
          </a:p>
          <a:p>
            <a:pPr marL="742950" lvl="1" indent="-285750" algn="just">
              <a:buFont typeface="Wingdings" panose="05000000000000000000" pitchFamily="2" charset="2"/>
              <a:buChar char="ü"/>
            </a:pPr>
            <a:r>
              <a:rPr lang="es-ES" b="1" dirty="0" smtClean="0"/>
              <a:t>Sistemas de medición</a:t>
            </a:r>
          </a:p>
          <a:p>
            <a:pPr marL="742950" lvl="1" indent="-285750" algn="just">
              <a:buFont typeface="Wingdings" panose="05000000000000000000" pitchFamily="2" charset="2"/>
              <a:buChar char="ü"/>
            </a:pPr>
            <a:r>
              <a:rPr lang="es-ES" b="1" dirty="0" smtClean="0"/>
              <a:t>Equipo auxiliar de CA/CC</a:t>
            </a:r>
          </a:p>
          <a:p>
            <a:pPr marL="742950" lvl="1" indent="-285750" algn="just">
              <a:buFont typeface="Wingdings" panose="05000000000000000000" pitchFamily="2" charset="2"/>
              <a:buChar char="ü"/>
            </a:pPr>
            <a:r>
              <a:rPr lang="es-ES" b="1" dirty="0" smtClean="0"/>
              <a:t>Sistemas de alarma y control remoto</a:t>
            </a:r>
          </a:p>
        </p:txBody>
      </p:sp>
    </p:spTree>
    <p:extLst>
      <p:ext uri="{BB962C8B-B14F-4D97-AF65-F5344CB8AC3E}">
        <p14:creationId xmlns:p14="http://schemas.microsoft.com/office/powerpoint/2010/main" val="3255118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3" y="89917"/>
            <a:ext cx="11641776" cy="3416320"/>
          </a:xfrm>
          <a:prstGeom prst="rect">
            <a:avLst/>
          </a:prstGeom>
        </p:spPr>
        <p:txBody>
          <a:bodyPr wrap="square">
            <a:spAutoFit/>
          </a:bodyPr>
          <a:lstStyle/>
          <a:p>
            <a:pPr algn="just"/>
            <a:r>
              <a:rPr lang="es-ES" b="1" dirty="0" smtClean="0">
                <a:solidFill>
                  <a:srgbClr val="0070C0"/>
                </a:solidFill>
              </a:rPr>
              <a:t>Opciones de instalación de equipos principales y de control:</a:t>
            </a:r>
          </a:p>
          <a:p>
            <a:pPr algn="just"/>
            <a:r>
              <a:rPr lang="es-ES" b="1" dirty="0" smtClean="0">
                <a:solidFill>
                  <a:srgbClr val="0070C0"/>
                </a:solidFill>
              </a:rPr>
              <a:t>•    Equipo principal: </a:t>
            </a:r>
          </a:p>
          <a:p>
            <a:pPr marL="742950" lvl="1" indent="-285750" algn="just">
              <a:buFont typeface="Wingdings" panose="05000000000000000000" pitchFamily="2" charset="2"/>
              <a:buChar char="ü"/>
            </a:pPr>
            <a:r>
              <a:rPr lang="es-ES" b="1" dirty="0" smtClean="0"/>
              <a:t>De pie</a:t>
            </a:r>
          </a:p>
          <a:p>
            <a:pPr marL="742950" lvl="1" indent="-285750" algn="just">
              <a:buFont typeface="Wingdings" panose="05000000000000000000" pitchFamily="2" charset="2"/>
              <a:buChar char="ü"/>
            </a:pPr>
            <a:r>
              <a:rPr lang="es-ES" b="1" dirty="0" smtClean="0"/>
              <a:t>Subestación de control</a:t>
            </a:r>
          </a:p>
          <a:p>
            <a:pPr marL="742950" lvl="1" indent="-285750" algn="just">
              <a:buFont typeface="Wingdings" panose="05000000000000000000" pitchFamily="2" charset="2"/>
              <a:buChar char="ü"/>
            </a:pPr>
            <a:r>
              <a:rPr lang="es-ES" b="1" dirty="0" smtClean="0"/>
              <a:t>Subestaciones unitarias (incluye todos los componentes de la subestación: transformador, equipo de conmutación, etc. en un módulo compacto) </a:t>
            </a:r>
          </a:p>
          <a:p>
            <a:pPr marL="742950" lvl="1" indent="-285750" algn="just">
              <a:buFont typeface="Wingdings" panose="05000000000000000000" pitchFamily="2" charset="2"/>
              <a:buChar char="ü"/>
            </a:pPr>
            <a:r>
              <a:rPr lang="es-ES" b="1" dirty="0" smtClean="0"/>
              <a:t> Ubicado en el edificio de control de la estación</a:t>
            </a:r>
          </a:p>
          <a:p>
            <a:pPr algn="just"/>
            <a:r>
              <a:rPr lang="es-ES" b="1" dirty="0" smtClean="0">
                <a:solidFill>
                  <a:srgbClr val="0070C0"/>
                </a:solidFill>
              </a:rPr>
              <a:t>•    Equipo de control:</a:t>
            </a:r>
          </a:p>
          <a:p>
            <a:pPr marL="742950" lvl="1" indent="-285750" algn="just">
              <a:buFont typeface="Wingdings" panose="05000000000000000000" pitchFamily="2" charset="2"/>
              <a:buChar char="ü"/>
            </a:pPr>
            <a:r>
              <a:rPr lang="es-ES" b="1" dirty="0" smtClean="0"/>
              <a:t> Ubicado en el edificio de control de la estación </a:t>
            </a:r>
          </a:p>
          <a:p>
            <a:pPr marL="742950" lvl="1" indent="-285750" algn="just">
              <a:buFont typeface="Wingdings" panose="05000000000000000000" pitchFamily="2" charset="2"/>
              <a:buChar char="ü"/>
            </a:pPr>
            <a:r>
              <a:rPr lang="es-ES" b="1" dirty="0" smtClean="0"/>
              <a:t> Subestaciones unitarias</a:t>
            </a:r>
          </a:p>
          <a:p>
            <a:pPr marL="742950" lvl="1" indent="-285750" algn="just">
              <a:buFont typeface="Wingdings" panose="05000000000000000000" pitchFamily="2" charset="2"/>
              <a:buChar char="ü"/>
            </a:pPr>
            <a:r>
              <a:rPr lang="es-ES" b="1" dirty="0" smtClean="0"/>
              <a:t> Subestación de control</a:t>
            </a:r>
          </a:p>
          <a:p>
            <a:pPr algn="just"/>
            <a:r>
              <a:rPr lang="es-ES" dirty="0" smtClean="0"/>
              <a:t>En las figuras 23 a 27 se muestran ejemplos de diferentes opciones de instalación de equipos.</a:t>
            </a:r>
            <a:endParaRPr lang="en-US" dirty="0"/>
          </a:p>
        </p:txBody>
      </p:sp>
      <p:pic>
        <p:nvPicPr>
          <p:cNvPr id="3" name="Imagen 2"/>
          <p:cNvPicPr>
            <a:picLocks noChangeAspect="1"/>
          </p:cNvPicPr>
          <p:nvPr/>
        </p:nvPicPr>
        <p:blipFill>
          <a:blip r:embed="rId2"/>
          <a:stretch>
            <a:fillRect/>
          </a:stretch>
        </p:blipFill>
        <p:spPr>
          <a:xfrm>
            <a:off x="514906" y="3506237"/>
            <a:ext cx="3419475" cy="2524125"/>
          </a:xfrm>
          <a:prstGeom prst="rect">
            <a:avLst/>
          </a:prstGeom>
        </p:spPr>
      </p:pic>
      <p:pic>
        <p:nvPicPr>
          <p:cNvPr id="4" name="Imagen 3"/>
          <p:cNvPicPr>
            <a:picLocks noChangeAspect="1"/>
          </p:cNvPicPr>
          <p:nvPr/>
        </p:nvPicPr>
        <p:blipFill>
          <a:blip r:embed="rId3"/>
          <a:stretch>
            <a:fillRect/>
          </a:stretch>
        </p:blipFill>
        <p:spPr>
          <a:xfrm>
            <a:off x="4347173" y="3506237"/>
            <a:ext cx="3343275" cy="2590800"/>
          </a:xfrm>
          <a:prstGeom prst="rect">
            <a:avLst/>
          </a:prstGeom>
        </p:spPr>
      </p:pic>
      <p:pic>
        <p:nvPicPr>
          <p:cNvPr id="5" name="Imagen 4"/>
          <p:cNvPicPr>
            <a:picLocks noChangeAspect="1"/>
          </p:cNvPicPr>
          <p:nvPr/>
        </p:nvPicPr>
        <p:blipFill>
          <a:blip r:embed="rId4"/>
          <a:stretch>
            <a:fillRect/>
          </a:stretch>
        </p:blipFill>
        <p:spPr>
          <a:xfrm>
            <a:off x="8103240" y="3444324"/>
            <a:ext cx="3619500" cy="2714625"/>
          </a:xfrm>
          <a:prstGeom prst="rect">
            <a:avLst/>
          </a:prstGeom>
        </p:spPr>
      </p:pic>
      <p:sp>
        <p:nvSpPr>
          <p:cNvPr id="6" name="Rectángulo 5"/>
          <p:cNvSpPr/>
          <p:nvPr/>
        </p:nvSpPr>
        <p:spPr>
          <a:xfrm>
            <a:off x="8000946" y="6097037"/>
            <a:ext cx="3838753" cy="646331"/>
          </a:xfrm>
          <a:prstGeom prst="rect">
            <a:avLst/>
          </a:prstGeom>
        </p:spPr>
        <p:txBody>
          <a:bodyPr wrap="square">
            <a:spAutoFit/>
          </a:bodyPr>
          <a:lstStyle/>
          <a:p>
            <a:pPr algn="ctr"/>
            <a:r>
              <a:rPr lang="en-US" b="1" dirty="0" smtClean="0"/>
              <a:t>Fig. 25. </a:t>
            </a:r>
            <a:r>
              <a:rPr lang="en-US" b="1" dirty="0" err="1" smtClean="0"/>
              <a:t>Subestación</a:t>
            </a:r>
            <a:r>
              <a:rPr lang="en-US" b="1" dirty="0" smtClean="0"/>
              <a:t> </a:t>
            </a:r>
            <a:r>
              <a:rPr lang="en-US" b="1" dirty="0" err="1" smtClean="0"/>
              <a:t>Unitaria</a:t>
            </a:r>
            <a:r>
              <a:rPr lang="en-US" b="1" dirty="0" smtClean="0"/>
              <a:t> 26/13 kV 9.0 MVA</a:t>
            </a:r>
            <a:endParaRPr lang="en-US" b="1" dirty="0"/>
          </a:p>
        </p:txBody>
      </p:sp>
      <p:sp>
        <p:nvSpPr>
          <p:cNvPr id="7" name="Rectángulo 6"/>
          <p:cNvSpPr/>
          <p:nvPr/>
        </p:nvSpPr>
        <p:spPr>
          <a:xfrm>
            <a:off x="4290219" y="6097036"/>
            <a:ext cx="3252596" cy="646331"/>
          </a:xfrm>
          <a:prstGeom prst="rect">
            <a:avLst/>
          </a:prstGeom>
        </p:spPr>
        <p:txBody>
          <a:bodyPr wrap="square">
            <a:spAutoFit/>
          </a:bodyPr>
          <a:lstStyle/>
          <a:p>
            <a:pPr algn="ctr"/>
            <a:r>
              <a:rPr lang="en-US" b="1" dirty="0" smtClean="0"/>
              <a:t>Fig. 24. </a:t>
            </a:r>
            <a:r>
              <a:rPr lang="en-US" b="1" dirty="0" err="1" smtClean="0"/>
              <a:t>Aparamenta</a:t>
            </a:r>
            <a:r>
              <a:rPr lang="en-US" b="1" dirty="0" smtClean="0"/>
              <a:t> de 4 kV (Interior)</a:t>
            </a:r>
            <a:endParaRPr lang="en-US" b="1" dirty="0"/>
          </a:p>
        </p:txBody>
      </p:sp>
      <p:sp>
        <p:nvSpPr>
          <p:cNvPr id="8" name="Rectángulo 7"/>
          <p:cNvSpPr/>
          <p:nvPr/>
        </p:nvSpPr>
        <p:spPr>
          <a:xfrm>
            <a:off x="399669" y="6097036"/>
            <a:ext cx="3638112" cy="369332"/>
          </a:xfrm>
          <a:prstGeom prst="rect">
            <a:avLst/>
          </a:prstGeom>
        </p:spPr>
        <p:txBody>
          <a:bodyPr wrap="none">
            <a:spAutoFit/>
          </a:bodyPr>
          <a:lstStyle/>
          <a:p>
            <a:r>
              <a:rPr lang="en-US" b="1" dirty="0" smtClean="0"/>
              <a:t>Fig. 23. </a:t>
            </a:r>
            <a:r>
              <a:rPr lang="en-US" b="1" dirty="0" err="1" smtClean="0"/>
              <a:t>Aparamenta</a:t>
            </a:r>
            <a:r>
              <a:rPr lang="en-US" b="1" dirty="0" smtClean="0"/>
              <a:t> 26 kV (Exterior)</a:t>
            </a:r>
            <a:endParaRPr lang="en-US" b="1" dirty="0"/>
          </a:p>
        </p:txBody>
      </p:sp>
    </p:spTree>
    <p:extLst>
      <p:ext uri="{BB962C8B-B14F-4D97-AF65-F5344CB8AC3E}">
        <p14:creationId xmlns:p14="http://schemas.microsoft.com/office/powerpoint/2010/main" val="19184802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4379" t="5654" r="1836" b="24893"/>
          <a:stretch/>
        </p:blipFill>
        <p:spPr>
          <a:xfrm>
            <a:off x="2683823" y="307401"/>
            <a:ext cx="9203377" cy="6247778"/>
          </a:xfrm>
          <a:prstGeom prst="rect">
            <a:avLst/>
          </a:prstGeom>
        </p:spPr>
      </p:pic>
      <p:sp>
        <p:nvSpPr>
          <p:cNvPr id="5" name="Rectángulo 4"/>
          <p:cNvSpPr/>
          <p:nvPr/>
        </p:nvSpPr>
        <p:spPr>
          <a:xfrm>
            <a:off x="126669" y="307401"/>
            <a:ext cx="2687783" cy="2862322"/>
          </a:xfrm>
          <a:prstGeom prst="rect">
            <a:avLst/>
          </a:prstGeom>
        </p:spPr>
        <p:txBody>
          <a:bodyPr wrap="square">
            <a:spAutoFit/>
          </a:bodyPr>
          <a:lstStyle/>
          <a:p>
            <a:r>
              <a:rPr lang="en-US" b="1" dirty="0" smtClean="0"/>
              <a:t>1 = 138 kV Circuit Breaker; </a:t>
            </a:r>
          </a:p>
          <a:p>
            <a:r>
              <a:rPr lang="en-US" b="1" dirty="0" smtClean="0"/>
              <a:t>2 = 138 kV Bushing CTs; </a:t>
            </a:r>
          </a:p>
          <a:p>
            <a:r>
              <a:rPr lang="en-US" b="1" dirty="0" smtClean="0"/>
              <a:t>3 = 138 kV Rigid Bus, </a:t>
            </a:r>
          </a:p>
          <a:p>
            <a:r>
              <a:rPr lang="en-US" b="1" dirty="0" smtClean="0"/>
              <a:t>4 = 138/4 kV Transformer; </a:t>
            </a:r>
          </a:p>
          <a:p>
            <a:r>
              <a:rPr lang="en-US" b="1" dirty="0" smtClean="0"/>
              <a:t>5 = 138 kV CCVT; </a:t>
            </a:r>
          </a:p>
          <a:p>
            <a:r>
              <a:rPr lang="en-US" b="1" dirty="0" smtClean="0"/>
              <a:t>6 = 138 kV Post Insulator, </a:t>
            </a:r>
          </a:p>
          <a:p>
            <a:r>
              <a:rPr lang="en-US" b="1" dirty="0" smtClean="0"/>
              <a:t>7 = 4 kV Switchgear; </a:t>
            </a:r>
          </a:p>
          <a:p>
            <a:r>
              <a:rPr lang="en-US" b="1" dirty="0" smtClean="0"/>
              <a:t>8 = 4 kV Rigid Bus; </a:t>
            </a:r>
          </a:p>
          <a:p>
            <a:r>
              <a:rPr lang="en-US" b="1" dirty="0" smtClean="0"/>
              <a:t>9 = 138 kV Disconnecting Switch</a:t>
            </a:r>
            <a:endParaRPr lang="en-US" b="1" dirty="0"/>
          </a:p>
        </p:txBody>
      </p:sp>
      <p:sp>
        <p:nvSpPr>
          <p:cNvPr id="6" name="Rectángulo 5"/>
          <p:cNvSpPr/>
          <p:nvPr/>
        </p:nvSpPr>
        <p:spPr>
          <a:xfrm>
            <a:off x="223727" y="3683065"/>
            <a:ext cx="2363039" cy="646331"/>
          </a:xfrm>
          <a:prstGeom prst="rect">
            <a:avLst/>
          </a:prstGeom>
        </p:spPr>
        <p:txBody>
          <a:bodyPr wrap="square">
            <a:spAutoFit/>
          </a:bodyPr>
          <a:lstStyle/>
          <a:p>
            <a:pPr algn="ctr"/>
            <a:r>
              <a:rPr lang="en-US" b="1" dirty="0" smtClean="0"/>
              <a:t>Fig. 27. </a:t>
            </a:r>
            <a:r>
              <a:rPr lang="en-US" b="1" dirty="0" err="1" smtClean="0"/>
              <a:t>Subestación</a:t>
            </a:r>
            <a:r>
              <a:rPr lang="en-US" b="1" dirty="0" smtClean="0"/>
              <a:t> 138/4 kV</a:t>
            </a:r>
            <a:endParaRPr lang="en-US" b="1" dirty="0"/>
          </a:p>
        </p:txBody>
      </p:sp>
    </p:spTree>
    <p:extLst>
      <p:ext uri="{BB962C8B-B14F-4D97-AF65-F5344CB8AC3E}">
        <p14:creationId xmlns:p14="http://schemas.microsoft.com/office/powerpoint/2010/main" val="36857636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35846"/>
            <a:ext cx="11614068" cy="6186309"/>
          </a:xfrm>
          <a:prstGeom prst="rect">
            <a:avLst/>
          </a:prstGeom>
        </p:spPr>
        <p:txBody>
          <a:bodyPr wrap="square">
            <a:spAutoFit/>
          </a:bodyPr>
          <a:lstStyle/>
          <a:p>
            <a:pPr algn="just"/>
            <a:r>
              <a:rPr lang="en-US" sz="3600" b="1" dirty="0" err="1" smtClean="0">
                <a:solidFill>
                  <a:schemeClr val="accent6">
                    <a:lumMod val="75000"/>
                  </a:schemeClr>
                </a:solidFill>
              </a:rPr>
              <a:t>Conclusión</a:t>
            </a:r>
            <a:endParaRPr lang="en-US" sz="3600" b="1" dirty="0" smtClean="0">
              <a:solidFill>
                <a:schemeClr val="accent6">
                  <a:lumMod val="75000"/>
                </a:schemeClr>
              </a:solidFill>
            </a:endParaRPr>
          </a:p>
          <a:p>
            <a:pPr algn="just"/>
            <a:endParaRPr lang="en-US" b="1" dirty="0" smtClean="0"/>
          </a:p>
          <a:p>
            <a:pPr algn="just"/>
            <a:r>
              <a:rPr lang="en-US" b="1" dirty="0" smtClean="0"/>
              <a:t>Se </a:t>
            </a:r>
            <a:r>
              <a:rPr lang="en-US" b="1" dirty="0" err="1" smtClean="0"/>
              <a:t>proporcionó</a:t>
            </a:r>
            <a:r>
              <a:rPr lang="en-US" b="1" dirty="0" smtClean="0"/>
              <a:t> </a:t>
            </a:r>
            <a:r>
              <a:rPr lang="en-US" b="1" dirty="0" err="1" smtClean="0"/>
              <a:t>una</a:t>
            </a:r>
            <a:r>
              <a:rPr lang="en-US" b="1" dirty="0" smtClean="0"/>
              <a:t> </a:t>
            </a:r>
            <a:r>
              <a:rPr lang="en-US" b="1" dirty="0" err="1" smtClean="0"/>
              <a:t>descripción</a:t>
            </a:r>
            <a:r>
              <a:rPr lang="en-US" b="1" dirty="0" smtClean="0"/>
              <a:t> general de las </a:t>
            </a:r>
            <a:r>
              <a:rPr lang="en-US" b="1" dirty="0" err="1" smtClean="0"/>
              <a:t>subestaciones</a:t>
            </a:r>
            <a:r>
              <a:rPr lang="en-US" b="1" dirty="0" smtClean="0"/>
              <a:t> </a:t>
            </a:r>
            <a:r>
              <a:rPr lang="en-US" b="1" dirty="0" err="1" smtClean="0"/>
              <a:t>eléctricas</a:t>
            </a:r>
            <a:r>
              <a:rPr lang="en-US" b="1" dirty="0" smtClean="0"/>
              <a:t> </a:t>
            </a:r>
            <a:r>
              <a:rPr lang="en-US" b="1" dirty="0" err="1" smtClean="0"/>
              <a:t>modernas</a:t>
            </a:r>
            <a:r>
              <a:rPr lang="en-US" b="1" dirty="0" smtClean="0"/>
              <a:t> y  </a:t>
            </a:r>
            <a:r>
              <a:rPr lang="en-US" b="1" dirty="0" err="1" smtClean="0"/>
              <a:t>sus</a:t>
            </a:r>
            <a:r>
              <a:rPr lang="en-US" b="1" dirty="0" smtClean="0"/>
              <a:t> </a:t>
            </a:r>
            <a:r>
              <a:rPr lang="en-US" b="1" dirty="0" err="1" smtClean="0"/>
              <a:t>componentes</a:t>
            </a:r>
            <a:r>
              <a:rPr lang="en-US" b="1" dirty="0" smtClean="0"/>
              <a:t> </a:t>
            </a:r>
            <a:r>
              <a:rPr lang="en-US" b="1" dirty="0" err="1" smtClean="0"/>
              <a:t>principales</a:t>
            </a:r>
            <a:r>
              <a:rPr lang="en-US" b="1" dirty="0" smtClean="0"/>
              <a:t>; </a:t>
            </a:r>
            <a:r>
              <a:rPr lang="en-US" b="1" dirty="0" err="1" smtClean="0"/>
              <a:t>concentrándose</a:t>
            </a:r>
            <a:r>
              <a:rPr lang="en-US" b="1" dirty="0" smtClean="0"/>
              <a:t> </a:t>
            </a:r>
            <a:r>
              <a:rPr lang="en-US" b="1" dirty="0" err="1" smtClean="0"/>
              <a:t>en</a:t>
            </a:r>
            <a:r>
              <a:rPr lang="en-US" b="1" dirty="0" smtClean="0"/>
              <a:t> la </a:t>
            </a:r>
            <a:r>
              <a:rPr lang="en-US" b="1" dirty="0" err="1" smtClean="0"/>
              <a:t>importancia</a:t>
            </a:r>
            <a:r>
              <a:rPr lang="en-US" b="1" dirty="0" smtClean="0"/>
              <a:t> de la </a:t>
            </a:r>
            <a:r>
              <a:rPr lang="en-US" b="1" dirty="0" err="1" smtClean="0"/>
              <a:t>subestación</a:t>
            </a:r>
            <a:r>
              <a:rPr lang="en-US" b="1" dirty="0" smtClean="0"/>
              <a:t> para la </a:t>
            </a:r>
            <a:r>
              <a:rPr lang="en-US" b="1" dirty="0" err="1" smtClean="0"/>
              <a:t>operación</a:t>
            </a:r>
            <a:r>
              <a:rPr lang="en-US" b="1" dirty="0" smtClean="0"/>
              <a:t> </a:t>
            </a:r>
            <a:r>
              <a:rPr lang="en-US" b="1" dirty="0" err="1" smtClean="0"/>
              <a:t>confiable</a:t>
            </a:r>
            <a:r>
              <a:rPr lang="en-US" b="1" dirty="0" smtClean="0"/>
              <a:t> y </a:t>
            </a:r>
            <a:r>
              <a:rPr lang="en-US" b="1" dirty="0" err="1" smtClean="0"/>
              <a:t>efectiva</a:t>
            </a:r>
            <a:r>
              <a:rPr lang="en-US" b="1" dirty="0" smtClean="0"/>
              <a:t> de </a:t>
            </a:r>
            <a:r>
              <a:rPr lang="en-US" b="1" dirty="0" err="1" smtClean="0"/>
              <a:t>los</a:t>
            </a:r>
            <a:r>
              <a:rPr lang="en-US" b="1" dirty="0" smtClean="0"/>
              <a:t> </a:t>
            </a:r>
            <a:r>
              <a:rPr lang="en-US" b="1" dirty="0" err="1" smtClean="0"/>
              <a:t>sistemas</a:t>
            </a:r>
            <a:r>
              <a:rPr lang="en-US" b="1" dirty="0" smtClean="0"/>
              <a:t> de </a:t>
            </a:r>
            <a:r>
              <a:rPr lang="en-US" b="1" dirty="0" err="1" smtClean="0"/>
              <a:t>energía</a:t>
            </a:r>
            <a:r>
              <a:rPr lang="en-US" b="1" dirty="0" smtClean="0"/>
              <a:t> para </a:t>
            </a:r>
            <a:r>
              <a:rPr lang="en-US" b="1" dirty="0" err="1" smtClean="0"/>
              <a:t>permitirle</a:t>
            </a:r>
            <a:r>
              <a:rPr lang="en-US" b="1" dirty="0" smtClean="0"/>
              <a:t>:</a:t>
            </a:r>
          </a:p>
          <a:p>
            <a:pPr algn="just"/>
            <a:endParaRPr lang="en-US" b="1" dirty="0" smtClean="0"/>
          </a:p>
          <a:p>
            <a:pPr marL="285750" indent="-285750" algn="just">
              <a:buFont typeface="Arial" panose="020B0604020202020204" pitchFamily="34" charset="0"/>
              <a:buChar char="•"/>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cómo</a:t>
            </a:r>
            <a:r>
              <a:rPr lang="en-US" b="1" dirty="0" smtClean="0">
                <a:solidFill>
                  <a:srgbClr val="0070C0"/>
                </a:solidFill>
              </a:rPr>
              <a:t> se </a:t>
            </a:r>
            <a:r>
              <a:rPr lang="en-US" b="1" dirty="0" err="1" smtClean="0">
                <a:solidFill>
                  <a:srgbClr val="0070C0"/>
                </a:solidFill>
              </a:rPr>
              <a:t>organizan</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energía</a:t>
            </a:r>
            <a:r>
              <a:rPr lang="en-US" b="1" dirty="0" smtClean="0">
                <a:solidFill>
                  <a:srgbClr val="0070C0"/>
                </a:solidFill>
              </a:rPr>
              <a:t> y </a:t>
            </a:r>
            <a:r>
              <a:rPr lang="en-US" b="1" dirty="0" err="1" smtClean="0">
                <a:solidFill>
                  <a:srgbClr val="0070C0"/>
                </a:solidFill>
              </a:rPr>
              <a:t>cuál</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la </a:t>
            </a:r>
            <a:r>
              <a:rPr lang="en-US" b="1" dirty="0" err="1" smtClean="0">
                <a:solidFill>
                  <a:srgbClr val="0070C0"/>
                </a:solidFill>
              </a:rPr>
              <a:t>estructura</a:t>
            </a:r>
            <a:r>
              <a:rPr lang="en-US" b="1" dirty="0" smtClean="0">
                <a:solidFill>
                  <a:srgbClr val="0070C0"/>
                </a:solidFill>
              </a:rPr>
              <a:t> del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transmisión</a:t>
            </a:r>
            <a:r>
              <a:rPr lang="en-US" b="1" dirty="0" smtClean="0">
                <a:solidFill>
                  <a:srgbClr val="0070C0"/>
                </a:solidFill>
              </a:rPr>
              <a:t> y </a:t>
            </a:r>
            <a:r>
              <a:rPr lang="en-US" b="1" dirty="0" err="1" smtClean="0">
                <a:solidFill>
                  <a:srgbClr val="0070C0"/>
                </a:solidFill>
              </a:rPr>
              <a:t>distribución</a:t>
            </a:r>
            <a:r>
              <a:rPr lang="en-US" b="1" dirty="0" smtClean="0">
                <a:solidFill>
                  <a:srgbClr val="0070C0"/>
                </a:solidFill>
              </a:rPr>
              <a:t> (T&amp;D).</a:t>
            </a:r>
          </a:p>
          <a:p>
            <a:pPr marL="285750" indent="-285750" algn="just">
              <a:buFont typeface="Arial" panose="020B0604020202020204" pitchFamily="34" charset="0"/>
              <a:buChar char="•"/>
            </a:pP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Identificar</a:t>
            </a:r>
            <a:r>
              <a:rPr lang="en-US" b="1" dirty="0" smtClean="0">
                <a:solidFill>
                  <a:srgbClr val="0070C0"/>
                </a:solidFill>
              </a:rPr>
              <a:t> la </a:t>
            </a:r>
            <a:r>
              <a:rPr lang="en-US" b="1" dirty="0" err="1" smtClean="0">
                <a:solidFill>
                  <a:srgbClr val="0070C0"/>
                </a:solidFill>
              </a:rPr>
              <a:t>misión</a:t>
            </a:r>
            <a:r>
              <a:rPr lang="en-US" b="1" dirty="0" smtClean="0">
                <a:solidFill>
                  <a:srgbClr val="0070C0"/>
                </a:solidFill>
              </a:rPr>
              <a:t> de las </a:t>
            </a:r>
            <a:r>
              <a:rPr lang="en-US" b="1" dirty="0" err="1" smtClean="0">
                <a:solidFill>
                  <a:srgbClr val="0070C0"/>
                </a:solidFill>
              </a:rPr>
              <a:t>subestaciones</a:t>
            </a:r>
            <a:r>
              <a:rPr lang="en-US" b="1" dirty="0" smtClean="0">
                <a:solidFill>
                  <a:srgbClr val="0070C0"/>
                </a:solidFill>
              </a:rPr>
              <a:t> y </a:t>
            </a:r>
            <a:r>
              <a:rPr lang="en-US" b="1" dirty="0" err="1" smtClean="0">
                <a:solidFill>
                  <a:srgbClr val="0070C0"/>
                </a:solidFill>
              </a:rPr>
              <a:t>su</a:t>
            </a:r>
            <a:r>
              <a:rPr lang="en-US" b="1" dirty="0" smtClean="0">
                <a:solidFill>
                  <a:srgbClr val="0070C0"/>
                </a:solidFill>
              </a:rPr>
              <a:t> </a:t>
            </a:r>
            <a:r>
              <a:rPr lang="en-US" b="1" dirty="0" err="1" smtClean="0">
                <a:solidFill>
                  <a:srgbClr val="0070C0"/>
                </a:solidFill>
              </a:rPr>
              <a:t>lugar</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a:t>
            </a:r>
            <a:r>
              <a:rPr lang="en-US" b="1" dirty="0" err="1" smtClean="0">
                <a:solidFill>
                  <a:srgbClr val="0070C0"/>
                </a:solidFill>
              </a:rPr>
              <a:t>estructura</a:t>
            </a:r>
            <a:r>
              <a:rPr lang="en-US" b="1" dirty="0" smtClean="0">
                <a:solidFill>
                  <a:srgbClr val="0070C0"/>
                </a:solidFill>
              </a:rPr>
              <a:t> general de T&amp;D.</a:t>
            </a:r>
          </a:p>
          <a:p>
            <a:pPr marL="285750" indent="-285750" algn="just">
              <a:buFont typeface="Arial" panose="020B0604020202020204" pitchFamily="34" charset="0"/>
              <a:buChar char="•"/>
            </a:pP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consiste</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y para </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sirve</a:t>
            </a:r>
            <a:r>
              <a:rPr lang="en-US" b="1" dirty="0" smtClean="0">
                <a:solidFill>
                  <a:srgbClr val="0070C0"/>
                </a:solidFill>
              </a:rPr>
              <a:t>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pieza</a:t>
            </a:r>
            <a:r>
              <a:rPr lang="en-US" b="1" dirty="0" smtClean="0">
                <a:solidFill>
                  <a:srgbClr val="0070C0"/>
                </a:solidFill>
              </a:rPr>
              <a:t> de un </a:t>
            </a:r>
            <a:r>
              <a:rPr lang="en-US" b="1" dirty="0" err="1" smtClean="0">
                <a:solidFill>
                  <a:srgbClr val="0070C0"/>
                </a:solidFill>
              </a:rPr>
              <a:t>equipo</a:t>
            </a:r>
            <a:r>
              <a:rPr lang="en-US" b="1" dirty="0" smtClean="0">
                <a:solidFill>
                  <a:srgbClr val="0070C0"/>
                </a:solidFill>
              </a:rPr>
              <a:t> principal, </a:t>
            </a:r>
            <a:r>
              <a:rPr lang="en-US" b="1" dirty="0" err="1" smtClean="0">
                <a:solidFill>
                  <a:srgbClr val="0070C0"/>
                </a:solidFill>
              </a:rPr>
              <a:t>incluidos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siguientes</a:t>
            </a:r>
            <a:r>
              <a:rPr lang="en-US" b="1" dirty="0" smtClean="0">
                <a:solidFill>
                  <a:srgbClr val="0070C0"/>
                </a:solidFill>
              </a:rPr>
              <a:t> </a:t>
            </a:r>
            <a:r>
              <a:rPr lang="en-US" b="1" dirty="0" err="1" smtClean="0">
                <a:solidFill>
                  <a:srgbClr val="0070C0"/>
                </a:solidFill>
              </a:rPr>
              <a:t>elementos</a:t>
            </a:r>
            <a:r>
              <a:rPr lang="en-US" b="1" dirty="0" smtClean="0">
                <a:solidFill>
                  <a:srgbClr val="0070C0"/>
                </a:solidFill>
              </a:rPr>
              <a:t>:</a:t>
            </a:r>
          </a:p>
          <a:p>
            <a:pPr algn="just"/>
            <a:endParaRPr lang="en-US" b="1" dirty="0" smtClean="0"/>
          </a:p>
          <a:p>
            <a:pPr marL="1200150" lvl="2" indent="-285750" algn="just">
              <a:buFont typeface="Wingdings" panose="05000000000000000000" pitchFamily="2" charset="2"/>
              <a:buChar char="ü"/>
            </a:pPr>
            <a:r>
              <a:rPr lang="en-US" b="1" dirty="0" err="1" smtClean="0">
                <a:solidFill>
                  <a:srgbClr val="C00000"/>
                </a:solidFill>
              </a:rPr>
              <a:t>Transformadores</a:t>
            </a:r>
            <a:r>
              <a:rPr lang="en-US" b="1" dirty="0" smtClean="0">
                <a:solidFill>
                  <a:srgbClr val="C00000"/>
                </a:solidFill>
              </a:rPr>
              <a:t> de </a:t>
            </a:r>
            <a:r>
              <a:rPr lang="en-US" b="1" dirty="0" err="1" smtClean="0">
                <a:solidFill>
                  <a:srgbClr val="C00000"/>
                </a:solidFill>
              </a:rPr>
              <a:t>poder</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Equipo</a:t>
            </a:r>
            <a:r>
              <a:rPr lang="en-US" b="1" dirty="0" smtClean="0">
                <a:solidFill>
                  <a:srgbClr val="C00000"/>
                </a:solidFill>
              </a:rPr>
              <a:t> de </a:t>
            </a:r>
            <a:r>
              <a:rPr lang="en-US" b="1" dirty="0" err="1" smtClean="0">
                <a:solidFill>
                  <a:srgbClr val="C00000"/>
                </a:solidFill>
              </a:rPr>
              <a:t>conmutación</a:t>
            </a:r>
            <a:endParaRPr lang="en-US" b="1" dirty="0" smtClean="0">
              <a:solidFill>
                <a:srgbClr val="C00000"/>
              </a:solidFill>
            </a:endParaRPr>
          </a:p>
          <a:p>
            <a:pPr marL="1200150" lvl="2" indent="-285750" algn="just">
              <a:buFont typeface="Wingdings" panose="05000000000000000000" pitchFamily="2" charset="2"/>
              <a:buChar char="ü"/>
            </a:pPr>
            <a:r>
              <a:rPr lang="en-US" b="1" dirty="0" smtClean="0">
                <a:solidFill>
                  <a:srgbClr val="C00000"/>
                </a:solidFill>
              </a:rPr>
              <a:t>Sistema de bus de </a:t>
            </a:r>
            <a:r>
              <a:rPr lang="en-US" b="1" dirty="0" err="1" smtClean="0">
                <a:solidFill>
                  <a:srgbClr val="C00000"/>
                </a:solidFill>
              </a:rPr>
              <a:t>subestación</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Transformadores</a:t>
            </a:r>
            <a:r>
              <a:rPr lang="en-US" b="1" dirty="0" smtClean="0">
                <a:solidFill>
                  <a:srgbClr val="C00000"/>
                </a:solidFill>
              </a:rPr>
              <a:t> de </a:t>
            </a:r>
            <a:r>
              <a:rPr lang="en-US" b="1" dirty="0" err="1" smtClean="0">
                <a:solidFill>
                  <a:srgbClr val="C00000"/>
                </a:solidFill>
              </a:rPr>
              <a:t>instrumentos</a:t>
            </a:r>
            <a:endParaRPr lang="en-US" b="1" dirty="0" smtClean="0">
              <a:solidFill>
                <a:srgbClr val="C00000"/>
              </a:solidFill>
            </a:endParaRPr>
          </a:p>
          <a:p>
            <a:pPr marL="1200150" lvl="2" indent="-285750" algn="just">
              <a:buFont typeface="Wingdings" panose="05000000000000000000" pitchFamily="2" charset="2"/>
              <a:buChar char="ü"/>
            </a:pPr>
            <a:r>
              <a:rPr lang="en-US" b="1" dirty="0" err="1" smtClean="0">
                <a:solidFill>
                  <a:srgbClr val="C00000"/>
                </a:solidFill>
              </a:rPr>
              <a:t>Medios</a:t>
            </a:r>
            <a:r>
              <a:rPr lang="en-US" b="1" dirty="0" smtClean="0">
                <a:solidFill>
                  <a:srgbClr val="C00000"/>
                </a:solidFill>
              </a:rPr>
              <a:t> de </a:t>
            </a:r>
            <a:r>
              <a:rPr lang="en-US" b="1" dirty="0" err="1" smtClean="0">
                <a:solidFill>
                  <a:srgbClr val="C00000"/>
                </a:solidFill>
              </a:rPr>
              <a:t>protección</a:t>
            </a:r>
            <a:r>
              <a:rPr lang="en-US" b="1" dirty="0" smtClean="0">
                <a:solidFill>
                  <a:srgbClr val="C00000"/>
                </a:solidFill>
              </a:rPr>
              <a:t> contra </a:t>
            </a:r>
            <a:r>
              <a:rPr lang="en-US" b="1" dirty="0" err="1" smtClean="0">
                <a:solidFill>
                  <a:srgbClr val="C00000"/>
                </a:solidFill>
              </a:rPr>
              <a:t>sobretensiones</a:t>
            </a:r>
            <a:endParaRPr lang="en-US" b="1" dirty="0" smtClean="0">
              <a:solidFill>
                <a:srgbClr val="C00000"/>
              </a:solidFill>
            </a:endParaRPr>
          </a:p>
          <a:p>
            <a:pPr algn="just"/>
            <a:endParaRPr lang="en-US" b="1" dirty="0" smtClean="0"/>
          </a:p>
          <a:p>
            <a:pPr algn="just"/>
            <a:r>
              <a:rPr lang="en-US" b="1" dirty="0" smtClean="0">
                <a:solidFill>
                  <a:srgbClr val="0070C0"/>
                </a:solidFill>
              </a:rPr>
              <a:t>•    </a:t>
            </a:r>
            <a:r>
              <a:rPr lang="en-US" b="1" dirty="0" err="1" smtClean="0">
                <a:solidFill>
                  <a:srgbClr val="0070C0"/>
                </a:solidFill>
              </a:rPr>
              <a:t>Conozca</a:t>
            </a:r>
            <a:r>
              <a:rPr lang="en-US" b="1" dirty="0" smtClean="0">
                <a:solidFill>
                  <a:srgbClr val="0070C0"/>
                </a:solidFill>
              </a:rPr>
              <a:t> la </a:t>
            </a:r>
            <a:r>
              <a:rPr lang="en-US" b="1" dirty="0" err="1" smtClean="0">
                <a:solidFill>
                  <a:srgbClr val="0070C0"/>
                </a:solidFill>
              </a:rPr>
              <a:t>disposición</a:t>
            </a:r>
            <a:r>
              <a:rPr lang="en-US" b="1" dirty="0" smtClean="0">
                <a:solidFill>
                  <a:srgbClr val="0070C0"/>
                </a:solidFill>
              </a:rPr>
              <a:t> de </a:t>
            </a:r>
            <a:r>
              <a:rPr lang="en-US" b="1" dirty="0" err="1" smtClean="0">
                <a:solidFill>
                  <a:srgbClr val="0070C0"/>
                </a:solidFill>
              </a:rPr>
              <a:t>cada</a:t>
            </a:r>
            <a:r>
              <a:rPr lang="en-US" b="1" dirty="0" smtClean="0">
                <a:solidFill>
                  <a:srgbClr val="0070C0"/>
                </a:solidFill>
              </a:rPr>
              <a:t> </a:t>
            </a:r>
            <a:r>
              <a:rPr lang="en-US" b="1" dirty="0" err="1" smtClean="0">
                <a:solidFill>
                  <a:srgbClr val="0070C0"/>
                </a:solidFill>
              </a:rPr>
              <a:t>componente</a:t>
            </a:r>
            <a:r>
              <a:rPr lang="en-US" b="1" dirty="0" smtClean="0">
                <a:solidFill>
                  <a:srgbClr val="0070C0"/>
                </a:solidFill>
              </a:rPr>
              <a:t> principal del </a:t>
            </a:r>
            <a:r>
              <a:rPr lang="en-US" b="1" dirty="0" err="1" smtClean="0">
                <a:solidFill>
                  <a:srgbClr val="0070C0"/>
                </a:solidFill>
              </a:rPr>
              <a:t>equipo</a:t>
            </a:r>
            <a:r>
              <a:rPr lang="en-US" b="1" dirty="0" smtClean="0">
                <a:solidFill>
                  <a:srgbClr val="0070C0"/>
                </a:solidFill>
              </a:rPr>
              <a:t> y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opciones</a:t>
            </a:r>
            <a:r>
              <a:rPr lang="en-US" b="1" dirty="0" smtClean="0">
                <a:solidFill>
                  <a:srgbClr val="0070C0"/>
                </a:solidFill>
              </a:rPr>
              <a:t> de </a:t>
            </a:r>
            <a:r>
              <a:rPr lang="en-US" b="1" dirty="0" err="1" smtClean="0">
                <a:solidFill>
                  <a:srgbClr val="0070C0"/>
                </a:solidFill>
              </a:rPr>
              <a:t>instalación</a:t>
            </a:r>
            <a:r>
              <a:rPr lang="en-US" b="1" dirty="0" smtClean="0">
                <a:solidFill>
                  <a:srgbClr val="0070C0"/>
                </a:solidFill>
              </a:rPr>
              <a:t>.</a:t>
            </a:r>
            <a:endParaRPr lang="en-US" b="1" dirty="0">
              <a:solidFill>
                <a:srgbClr val="0070C0"/>
              </a:solidFill>
            </a:endParaRPr>
          </a:p>
        </p:txBody>
      </p:sp>
    </p:spTree>
    <p:extLst>
      <p:ext uri="{BB962C8B-B14F-4D97-AF65-F5344CB8AC3E}">
        <p14:creationId xmlns:p14="http://schemas.microsoft.com/office/powerpoint/2010/main" val="12248264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883</TotalTime>
  <Words>6944</Words>
  <Application>Microsoft Office PowerPoint</Application>
  <PresentationFormat>Panorámica</PresentationFormat>
  <Paragraphs>629</Paragraphs>
  <Slides>28</Slides>
  <Notes>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78</cp:revision>
  <dcterms:created xsi:type="dcterms:W3CDTF">2023-01-26T00:44:22Z</dcterms:created>
  <dcterms:modified xsi:type="dcterms:W3CDTF">2023-10-17T02:27:07Z</dcterms:modified>
</cp:coreProperties>
</file>